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95" r:id="rId3"/>
    <p:sldId id="296" r:id="rId4"/>
    <p:sldId id="297" r:id="rId5"/>
    <p:sldId id="291" r:id="rId6"/>
    <p:sldId id="305" r:id="rId7"/>
    <p:sldId id="304" r:id="rId8"/>
    <p:sldId id="309" r:id="rId9"/>
    <p:sldId id="298" r:id="rId10"/>
    <p:sldId id="299" r:id="rId11"/>
    <p:sldId id="310" r:id="rId12"/>
    <p:sldId id="292" r:id="rId13"/>
    <p:sldId id="306" r:id="rId14"/>
    <p:sldId id="300" r:id="rId15"/>
    <p:sldId id="301" r:id="rId16"/>
    <p:sldId id="311" r:id="rId17"/>
    <p:sldId id="312" r:id="rId18"/>
    <p:sldId id="307" r:id="rId19"/>
    <p:sldId id="302" r:id="rId20"/>
    <p:sldId id="303" r:id="rId21"/>
    <p:sldId id="294" r:id="rId22"/>
    <p:sldId id="308" r:id="rId23"/>
    <p:sldId id="277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B59AD92-44A2-4E03-9000-CB803CC7822A}" type="datetimeFigureOut">
              <a:rPr lang="zh-TW" altLang="en-US" smtClean="0"/>
              <a:t>2015/9/20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7010F32-6BBF-4FAB-A3D1-EF6CB845610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AD92-44A2-4E03-9000-CB803CC7822A}" type="datetimeFigureOut">
              <a:rPr lang="zh-TW" altLang="en-US" smtClean="0"/>
              <a:t>2015/9/20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0F32-6BBF-4FAB-A3D1-EF6CB845610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AD92-44A2-4E03-9000-CB803CC7822A}" type="datetimeFigureOut">
              <a:rPr lang="zh-TW" altLang="en-US" smtClean="0"/>
              <a:t>2015/9/20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0F32-6BBF-4FAB-A3D1-EF6CB845610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59AD92-44A2-4E03-9000-CB803CC7822A}" type="datetimeFigureOut">
              <a:rPr lang="zh-TW" altLang="en-US" smtClean="0"/>
              <a:t>2015/9/20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7010F32-6BBF-4FAB-A3D1-EF6CB845610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B59AD92-44A2-4E03-9000-CB803CC7822A}" type="datetimeFigureOut">
              <a:rPr lang="zh-TW" altLang="en-US" smtClean="0"/>
              <a:t>2015/9/20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7010F32-6BBF-4FAB-A3D1-EF6CB845610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AD92-44A2-4E03-9000-CB803CC7822A}" type="datetimeFigureOut">
              <a:rPr lang="zh-TW" altLang="en-US" smtClean="0"/>
              <a:t>2015/9/20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0F32-6BBF-4FAB-A3D1-EF6CB845610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AD92-44A2-4E03-9000-CB803CC7822A}" type="datetimeFigureOut">
              <a:rPr lang="zh-TW" altLang="en-US" smtClean="0"/>
              <a:t>2015/9/20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0F32-6BBF-4FAB-A3D1-EF6CB845610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59AD92-44A2-4E03-9000-CB803CC7822A}" type="datetimeFigureOut">
              <a:rPr lang="zh-TW" altLang="en-US" smtClean="0"/>
              <a:t>2015/9/20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7010F32-6BBF-4FAB-A3D1-EF6CB845610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AD92-44A2-4E03-9000-CB803CC7822A}" type="datetimeFigureOut">
              <a:rPr lang="zh-TW" altLang="en-US" smtClean="0"/>
              <a:t>2015/9/20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0F32-6BBF-4FAB-A3D1-EF6CB845610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59AD92-44A2-4E03-9000-CB803CC7822A}" type="datetimeFigureOut">
              <a:rPr lang="zh-TW" altLang="en-US" smtClean="0"/>
              <a:t>2015/9/20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7010F32-6BBF-4FAB-A3D1-EF6CB845610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59AD92-44A2-4E03-9000-CB803CC7822A}" type="datetimeFigureOut">
              <a:rPr lang="zh-TW" altLang="en-US" smtClean="0"/>
              <a:t>2015/9/20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7010F32-6BBF-4FAB-A3D1-EF6CB845610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B59AD92-44A2-4E03-9000-CB803CC7822A}" type="datetimeFigureOut">
              <a:rPr lang="zh-TW" altLang="en-US" smtClean="0"/>
              <a:t>2015/9/20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7010F32-6BBF-4FAB-A3D1-EF6CB845610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124603" y="258902"/>
            <a:ext cx="4548041" cy="270843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7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lang="zh-TW" altLang="en-US" sz="17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  <a:endParaRPr lang="zh-TW" altLang="en-US" sz="17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359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83568" y="2204864"/>
            <a:ext cx="7992888" cy="158417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航行了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，發現糧食不足，決定先到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巫克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島買些食物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0989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第二站 貨物買賣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2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小數的加減</a:t>
            </a:r>
            <a:endParaRPr lang="zh-TW" altLang="en-US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467544" y="1124744"/>
            <a:ext cx="7920880" cy="93610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TW" altLang="en-US" sz="24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倉庫裡只剩下</a:t>
            </a:r>
            <a:r>
              <a:rPr lang="en-US" altLang="zh-TW" sz="24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2.08</a:t>
            </a:r>
            <a:r>
              <a:rPr lang="zh-TW" altLang="en-US" sz="24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公斤的米，小杰買進了</a:t>
            </a:r>
            <a:r>
              <a:rPr lang="en-US" altLang="zh-TW" sz="24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7.2</a:t>
            </a:r>
            <a:r>
              <a:rPr lang="zh-TW" altLang="en-US" sz="24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公斤的米，請問倉庫裡的米共多少公斤</a:t>
            </a:r>
            <a:r>
              <a:rPr lang="en-US" altLang="zh-TW" sz="24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2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95536" y="2209641"/>
            <a:ext cx="919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思考：</a:t>
            </a:r>
            <a:endParaRPr lang="zh-TW" altLang="en-US" sz="240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495941" y="2796326"/>
            <a:ext cx="6604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+mj-lt"/>
                <a:ea typeface="標楷體" pitchFamily="65" charset="-120"/>
              </a:rPr>
              <a:t>2</a:t>
            </a:r>
            <a:r>
              <a:rPr lang="en-US" altLang="zh-TW" sz="2400" dirty="0" smtClean="0">
                <a:latin typeface="+mj-lt"/>
                <a:ea typeface="標楷體" pitchFamily="65" charset="-120"/>
              </a:rPr>
              <a:t>. </a:t>
            </a:r>
            <a:r>
              <a:rPr lang="zh-TW" altLang="en-US" sz="2400" dirty="0">
                <a:latin typeface="+mj-lt"/>
                <a:ea typeface="標楷體" pitchFamily="65" charset="-120"/>
              </a:rPr>
              <a:t>買進</a:t>
            </a:r>
            <a:r>
              <a:rPr lang="en-US" altLang="zh-TW" sz="2400" dirty="0">
                <a:latin typeface="+mj-lt"/>
                <a:ea typeface="標楷體" pitchFamily="65" charset="-120"/>
              </a:rPr>
              <a:t>7.2</a:t>
            </a:r>
            <a:r>
              <a:rPr lang="zh-TW" altLang="en-US" sz="2400" dirty="0">
                <a:latin typeface="+mj-lt"/>
                <a:ea typeface="標楷體" pitchFamily="65" charset="-120"/>
              </a:rPr>
              <a:t>公斤的米</a:t>
            </a:r>
            <a:r>
              <a:rPr lang="zh-TW" altLang="en-US" sz="2400" dirty="0" smtClean="0">
                <a:latin typeface="新細明體"/>
                <a:ea typeface="新細明體"/>
              </a:rPr>
              <a:t>→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使用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加法</a:t>
            </a:r>
            <a:endParaRPr lang="en-US" altLang="zh-TW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477119" y="2247255"/>
            <a:ext cx="6604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+mj-lt"/>
                <a:ea typeface="標楷體" pitchFamily="65" charset="-120"/>
              </a:rPr>
              <a:t>1.</a:t>
            </a:r>
            <a:r>
              <a:rPr lang="zh-TW" altLang="en-US" sz="2400" dirty="0" smtClean="0">
                <a:latin typeface="+mj-lt"/>
                <a:ea typeface="標楷體" pitchFamily="65" charset="-120"/>
              </a:rPr>
              <a:t> 倉庫裡原本有</a:t>
            </a:r>
            <a:r>
              <a:rPr lang="en-US" altLang="zh-TW" sz="2400" dirty="0" smtClean="0">
                <a:latin typeface="+mj-lt"/>
                <a:ea typeface="標楷體" pitchFamily="65" charset="-120"/>
              </a:rPr>
              <a:t>2.08</a:t>
            </a:r>
            <a:r>
              <a:rPr lang="zh-TW" altLang="en-US" sz="2400" dirty="0" smtClean="0">
                <a:latin typeface="+mj-lt"/>
                <a:ea typeface="標楷體" pitchFamily="65" charset="-120"/>
              </a:rPr>
              <a:t>公斤的米</a:t>
            </a:r>
            <a:endParaRPr lang="zh-TW" altLang="en-US" sz="240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539552" y="4941168"/>
            <a:ext cx="2396940" cy="1008112"/>
          </a:xfrm>
          <a:prstGeom prst="ellipse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2.08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公斤</a:t>
            </a:r>
            <a:endParaRPr lang="zh-TW" altLang="en-US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圓形箭號 6"/>
          <p:cNvSpPr/>
          <p:nvPr/>
        </p:nvSpPr>
        <p:spPr>
          <a:xfrm rot="19258593" flipH="1">
            <a:off x="1250347" y="4281158"/>
            <a:ext cx="1226472" cy="1320020"/>
          </a:xfrm>
          <a:prstGeom prst="circular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923929" y="3525841"/>
            <a:ext cx="93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橫式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:</a:t>
            </a:r>
            <a:endParaRPr lang="zh-TW" altLang="en-US" sz="240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923929" y="4402054"/>
            <a:ext cx="93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+mj-lt"/>
                <a:ea typeface="標楷體" pitchFamily="65" charset="-120"/>
              </a:rPr>
              <a:t>直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式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:</a:t>
            </a:r>
            <a:endParaRPr lang="zh-TW" altLang="en-US" sz="240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004048" y="3494443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+mj-lt"/>
                <a:ea typeface="標楷體" pitchFamily="65" charset="-120"/>
              </a:rPr>
              <a:t>2.08</a:t>
            </a:r>
            <a:r>
              <a:rPr lang="zh-TW" altLang="en-US" sz="2400" dirty="0" smtClean="0">
                <a:latin typeface="+mj-lt"/>
                <a:ea typeface="標楷體" pitchFamily="65" charset="-120"/>
              </a:rPr>
              <a:t> </a:t>
            </a:r>
            <a:r>
              <a:rPr lang="en-US" altLang="zh-TW" sz="2400" dirty="0" smtClean="0">
                <a:latin typeface="+mj-lt"/>
                <a:ea typeface="標楷體" pitchFamily="65" charset="-120"/>
              </a:rPr>
              <a:t>+</a:t>
            </a:r>
            <a:r>
              <a:rPr lang="zh-TW" altLang="en-US" sz="2400" dirty="0" smtClean="0">
                <a:latin typeface="+mj-lt"/>
                <a:ea typeface="標楷體" pitchFamily="65" charset="-120"/>
              </a:rPr>
              <a:t> </a:t>
            </a:r>
            <a:r>
              <a:rPr lang="en-US" altLang="zh-TW" sz="2400" dirty="0" smtClean="0">
                <a:latin typeface="+mj-lt"/>
                <a:ea typeface="標楷體" pitchFamily="65" charset="-120"/>
              </a:rPr>
              <a:t>7.2</a:t>
            </a:r>
            <a:r>
              <a:rPr lang="zh-TW" altLang="en-US" sz="2400" dirty="0" smtClean="0">
                <a:latin typeface="+mj-lt"/>
                <a:ea typeface="標楷體" pitchFamily="65" charset="-120"/>
              </a:rPr>
              <a:t> </a:t>
            </a:r>
            <a:r>
              <a:rPr lang="en-US" altLang="zh-TW" sz="2400" dirty="0" smtClean="0">
                <a:latin typeface="+mj-lt"/>
                <a:ea typeface="標楷體" pitchFamily="65" charset="-120"/>
              </a:rPr>
              <a:t>=</a:t>
            </a:r>
            <a:r>
              <a:rPr lang="zh-TW" altLang="en-US" sz="2400" dirty="0" smtClean="0">
                <a:latin typeface="+mj-lt"/>
                <a:ea typeface="標楷體" pitchFamily="65" charset="-120"/>
              </a:rPr>
              <a:t> </a:t>
            </a:r>
            <a:r>
              <a:rPr lang="en-US" altLang="zh-TW" sz="2400" dirty="0" smtClean="0">
                <a:latin typeface="+mj-lt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+mj-lt"/>
                <a:ea typeface="標楷體" pitchFamily="65" charset="-120"/>
              </a:rPr>
              <a:t>     </a:t>
            </a:r>
            <a:r>
              <a:rPr lang="en-US" altLang="zh-TW" sz="2400" dirty="0" smtClean="0">
                <a:latin typeface="+mj-lt"/>
                <a:ea typeface="標楷體" pitchFamily="65" charset="-120"/>
              </a:rPr>
              <a:t>)</a:t>
            </a:r>
            <a:endParaRPr lang="zh-TW" altLang="en-US" sz="240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508104" y="438822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+mj-lt"/>
                <a:ea typeface="標楷體" pitchFamily="65" charset="-120"/>
              </a:rPr>
              <a:t>2.08</a:t>
            </a:r>
            <a:endParaRPr lang="zh-TW" altLang="en-US" sz="360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508104" y="5029199"/>
            <a:ext cx="972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7.2</a:t>
            </a:r>
            <a:endParaRPr lang="zh-TW" altLang="en-US" sz="360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999299" y="5000571"/>
            <a:ext cx="426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+</a:t>
            </a:r>
            <a:endParaRPr lang="zh-TW" altLang="en-US" sz="360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4854659" y="5675530"/>
            <a:ext cx="223762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4716016" y="6309319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+mj-lt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  <a:latin typeface="+mj-lt"/>
                <a:ea typeface="標楷體" pitchFamily="65" charset="-120"/>
              </a:rPr>
              <a:t>注意</a:t>
            </a:r>
            <a:r>
              <a:rPr lang="en-US" altLang="zh-TW" sz="2400" dirty="0" smtClean="0">
                <a:solidFill>
                  <a:srgbClr val="FF0000"/>
                </a:solidFill>
                <a:latin typeface="+mj-lt"/>
                <a:ea typeface="標楷體" pitchFamily="65" charset="-120"/>
              </a:rPr>
              <a:t>:</a:t>
            </a:r>
            <a:r>
              <a:rPr lang="zh-TW" altLang="en-US" sz="2400" dirty="0" smtClean="0">
                <a:solidFill>
                  <a:srgbClr val="FF0000"/>
                </a:solidFill>
                <a:latin typeface="+mj-lt"/>
                <a:ea typeface="標楷體" pitchFamily="65" charset="-120"/>
              </a:rPr>
              <a:t>小數點需對齊</a:t>
            </a:r>
            <a:r>
              <a:rPr lang="en-US" altLang="zh-TW" sz="2400" dirty="0" smtClean="0">
                <a:solidFill>
                  <a:srgbClr val="FF0000"/>
                </a:solidFill>
                <a:latin typeface="+mj-lt"/>
                <a:ea typeface="標楷體" pitchFamily="65" charset="-120"/>
              </a:rPr>
              <a:t>)</a:t>
            </a:r>
            <a:endParaRPr lang="zh-TW" altLang="en-US" sz="2400" dirty="0">
              <a:solidFill>
                <a:srgbClr val="FF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192180" y="5662989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FF0000"/>
                </a:solidFill>
                <a:latin typeface="+mj-lt"/>
                <a:ea typeface="標楷體" pitchFamily="65" charset="-120"/>
              </a:rPr>
              <a:t>8</a:t>
            </a:r>
            <a:endParaRPr lang="zh-TW" altLang="en-US" sz="3600" dirty="0">
              <a:solidFill>
                <a:srgbClr val="FF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868144" y="566124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  <a:latin typeface="+mj-lt"/>
                <a:ea typeface="標楷體" pitchFamily="65" charset="-120"/>
              </a:rPr>
              <a:t>2</a:t>
            </a:r>
            <a:endParaRPr lang="zh-TW" altLang="en-US" sz="3600" dirty="0">
              <a:solidFill>
                <a:srgbClr val="FF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499555" y="5662989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FF0000"/>
                </a:solidFill>
                <a:latin typeface="+mj-lt"/>
                <a:ea typeface="標楷體" pitchFamily="65" charset="-120"/>
              </a:rPr>
              <a:t>9</a:t>
            </a:r>
            <a:endParaRPr lang="zh-TW" altLang="en-US" sz="3600" dirty="0">
              <a:solidFill>
                <a:srgbClr val="FF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724128" y="5734997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  <a:latin typeface="+mj-lt"/>
                <a:ea typeface="標楷體" pitchFamily="65" charset="-120"/>
              </a:rPr>
              <a:t>.</a:t>
            </a:r>
            <a:endParaRPr lang="zh-TW" altLang="en-US" sz="3600" dirty="0">
              <a:solidFill>
                <a:srgbClr val="FF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2108400" y="4008719"/>
            <a:ext cx="1656184" cy="864096"/>
          </a:xfrm>
          <a:prstGeom prst="ellipse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7.2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公斤</a:t>
            </a:r>
            <a:endParaRPr lang="zh-TW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746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path" presetSubtype="0" accel="50000" decel="5000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05556E-6 -3.7037E-6 L -0.08403 -3.7037E-6 C -0.1217 -3.7037E-6 -0.16754 0.04329 -0.16754 0.07848 L -0.16754 0.15695 " pathEditMode="relative" rAng="0" ptsTypes="FfFF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grpId="2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3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 animBg="1"/>
      <p:bldP spid="7" grpId="0" animBg="1"/>
      <p:bldP spid="12" grpId="0"/>
      <p:bldP spid="13" grpId="0"/>
      <p:bldP spid="14" grpId="0"/>
      <p:bldP spid="15" grpId="0"/>
      <p:bldP spid="20" grpId="0"/>
      <p:bldP spid="20" grpId="1"/>
      <p:bldP spid="20" grpId="2"/>
      <p:bldP spid="20" grpId="3"/>
      <p:bldP spid="21" grpId="0"/>
      <p:bldP spid="22" grpId="0"/>
      <p:bldP spid="23" grpId="0"/>
      <p:bldP spid="24" grpId="0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第二站 貨物買賣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2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小數的加減</a:t>
            </a:r>
            <a:endParaRPr lang="zh-TW" altLang="en-US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467544" y="908720"/>
            <a:ext cx="7920880" cy="100811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TW" altLang="en-US" sz="24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攤販準備了</a:t>
            </a:r>
            <a:r>
              <a:rPr lang="en-US" altLang="zh-TW" sz="24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6.89</a:t>
            </a:r>
            <a:r>
              <a:rPr lang="zh-TW" altLang="en-US" sz="24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公升的</a:t>
            </a:r>
            <a:r>
              <a:rPr lang="zh-TW" altLang="en-US" sz="24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</a:t>
            </a:r>
            <a:r>
              <a:rPr lang="zh-TW" altLang="en-US" sz="24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，賣給</a:t>
            </a:r>
            <a:r>
              <a:rPr lang="zh-TW" altLang="en-US" sz="2400" u="sng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小杰</a:t>
            </a:r>
            <a:r>
              <a:rPr lang="en-US" altLang="zh-TW" sz="24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2.2</a:t>
            </a:r>
            <a:r>
              <a:rPr lang="zh-TW" altLang="en-US" sz="24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公升的水，請問攤販剩下多少公斤的水</a:t>
            </a:r>
            <a:r>
              <a:rPr lang="en-US" altLang="zh-TW" sz="24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2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95536" y="2209641"/>
            <a:ext cx="919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思考：</a:t>
            </a:r>
            <a:endParaRPr lang="zh-TW" altLang="en-US" sz="240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495941" y="2796326"/>
            <a:ext cx="6604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+mj-lt"/>
                <a:ea typeface="標楷體" pitchFamily="65" charset="-120"/>
              </a:rPr>
              <a:t>2</a:t>
            </a:r>
            <a:r>
              <a:rPr lang="en-US" altLang="zh-TW" sz="2400" dirty="0" smtClean="0">
                <a:latin typeface="+mj-lt"/>
                <a:ea typeface="標楷體" pitchFamily="65" charset="-120"/>
              </a:rPr>
              <a:t>. </a:t>
            </a:r>
            <a:r>
              <a:rPr lang="zh-TW" altLang="en-US" sz="2400" dirty="0" smtClean="0">
                <a:latin typeface="+mj-lt"/>
                <a:ea typeface="標楷體" pitchFamily="65" charset="-120"/>
              </a:rPr>
              <a:t>賣出</a:t>
            </a:r>
            <a:r>
              <a:rPr lang="en-US" altLang="zh-TW" sz="2400" dirty="0" smtClean="0">
                <a:latin typeface="+mj-lt"/>
                <a:ea typeface="標楷體" pitchFamily="65" charset="-120"/>
              </a:rPr>
              <a:t>2.2</a:t>
            </a:r>
            <a:r>
              <a:rPr lang="zh-TW" altLang="en-US" sz="2400" dirty="0" smtClean="0">
                <a:latin typeface="+mj-lt"/>
                <a:ea typeface="標楷體" pitchFamily="65" charset="-120"/>
              </a:rPr>
              <a:t>公升的水</a:t>
            </a:r>
            <a:r>
              <a:rPr lang="zh-TW" altLang="en-US" sz="2400" dirty="0" smtClean="0">
                <a:latin typeface="新細明體"/>
                <a:ea typeface="新細明體"/>
              </a:rPr>
              <a:t>→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使用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減法</a:t>
            </a:r>
            <a:endParaRPr lang="en-US" altLang="zh-TW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477119" y="2247255"/>
            <a:ext cx="6604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+mj-lt"/>
                <a:ea typeface="標楷體" pitchFamily="65" charset="-120"/>
              </a:rPr>
              <a:t>1.</a:t>
            </a:r>
            <a:r>
              <a:rPr lang="zh-TW" altLang="en-US" sz="2400" dirty="0" smtClean="0">
                <a:latin typeface="+mj-lt"/>
                <a:ea typeface="標楷體" pitchFamily="65" charset="-120"/>
              </a:rPr>
              <a:t> 原有</a:t>
            </a:r>
            <a:r>
              <a:rPr lang="en-US" altLang="zh-TW" sz="2400" dirty="0" smtClean="0">
                <a:latin typeface="+mj-lt"/>
                <a:ea typeface="標楷體" pitchFamily="65" charset="-120"/>
              </a:rPr>
              <a:t>6.8</a:t>
            </a:r>
            <a:r>
              <a:rPr lang="en-US" altLang="zh-TW" sz="2400" dirty="0">
                <a:latin typeface="+mj-lt"/>
                <a:ea typeface="標楷體" pitchFamily="65" charset="-120"/>
              </a:rPr>
              <a:t>9</a:t>
            </a:r>
            <a:r>
              <a:rPr lang="zh-TW" altLang="en-US" sz="2400" dirty="0" smtClean="0">
                <a:latin typeface="+mj-lt"/>
                <a:ea typeface="標楷體" pitchFamily="65" charset="-120"/>
              </a:rPr>
              <a:t>公升的水</a:t>
            </a:r>
            <a:endParaRPr lang="zh-TW" altLang="en-US" sz="240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539552" y="4941168"/>
            <a:ext cx="2396940" cy="1008112"/>
          </a:xfrm>
          <a:prstGeom prst="ellipse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6.89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公升</a:t>
            </a:r>
            <a:endParaRPr lang="zh-TW" altLang="en-US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形箭號 8"/>
          <p:cNvSpPr/>
          <p:nvPr/>
        </p:nvSpPr>
        <p:spPr>
          <a:xfrm rot="19258593">
            <a:off x="1412859" y="4203709"/>
            <a:ext cx="1275912" cy="1320020"/>
          </a:xfrm>
          <a:prstGeom prst="circular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923929" y="3525841"/>
            <a:ext cx="93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橫式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:</a:t>
            </a:r>
            <a:endParaRPr lang="zh-TW" altLang="en-US" sz="240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923929" y="4402054"/>
            <a:ext cx="93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+mj-lt"/>
                <a:ea typeface="標楷體" pitchFamily="65" charset="-120"/>
              </a:rPr>
              <a:t>直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式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:</a:t>
            </a:r>
            <a:endParaRPr lang="zh-TW" altLang="en-US" sz="240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004048" y="3494443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+mj-lt"/>
                <a:ea typeface="標楷體" pitchFamily="65" charset="-120"/>
              </a:rPr>
              <a:t>6.89</a:t>
            </a:r>
            <a:r>
              <a:rPr lang="zh-TW" altLang="en-US" sz="2400" dirty="0" smtClean="0">
                <a:latin typeface="+mj-lt"/>
                <a:ea typeface="標楷體" pitchFamily="65" charset="-120"/>
              </a:rPr>
              <a:t> </a:t>
            </a:r>
            <a:r>
              <a:rPr lang="en-US" altLang="zh-TW" sz="2400" dirty="0">
                <a:latin typeface="+mj-lt"/>
                <a:ea typeface="標楷體" pitchFamily="65" charset="-120"/>
              </a:rPr>
              <a:t>-</a:t>
            </a:r>
            <a:r>
              <a:rPr lang="zh-TW" altLang="en-US" sz="2400" dirty="0" smtClean="0">
                <a:latin typeface="+mj-lt"/>
                <a:ea typeface="標楷體" pitchFamily="65" charset="-120"/>
              </a:rPr>
              <a:t> </a:t>
            </a:r>
            <a:r>
              <a:rPr lang="en-US" altLang="zh-TW" sz="2400" dirty="0">
                <a:latin typeface="+mj-lt"/>
                <a:ea typeface="標楷體" pitchFamily="65" charset="-120"/>
              </a:rPr>
              <a:t>2</a:t>
            </a:r>
            <a:r>
              <a:rPr lang="en-US" altLang="zh-TW" sz="2400" dirty="0" smtClean="0">
                <a:latin typeface="+mj-lt"/>
                <a:ea typeface="標楷體" pitchFamily="65" charset="-120"/>
              </a:rPr>
              <a:t>.2</a:t>
            </a:r>
            <a:r>
              <a:rPr lang="zh-TW" altLang="en-US" sz="2400" dirty="0" smtClean="0">
                <a:latin typeface="+mj-lt"/>
                <a:ea typeface="標楷體" pitchFamily="65" charset="-120"/>
              </a:rPr>
              <a:t> </a:t>
            </a:r>
            <a:r>
              <a:rPr lang="en-US" altLang="zh-TW" sz="2400" dirty="0" smtClean="0">
                <a:latin typeface="+mj-lt"/>
                <a:ea typeface="標楷體" pitchFamily="65" charset="-120"/>
              </a:rPr>
              <a:t>=</a:t>
            </a:r>
            <a:r>
              <a:rPr lang="zh-TW" altLang="en-US" sz="2400" dirty="0" smtClean="0">
                <a:latin typeface="+mj-lt"/>
                <a:ea typeface="標楷體" pitchFamily="65" charset="-120"/>
              </a:rPr>
              <a:t> </a:t>
            </a:r>
            <a:r>
              <a:rPr lang="en-US" altLang="zh-TW" sz="2400" dirty="0" smtClean="0">
                <a:latin typeface="+mj-lt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+mj-lt"/>
                <a:ea typeface="標楷體" pitchFamily="65" charset="-120"/>
              </a:rPr>
              <a:t>     </a:t>
            </a:r>
            <a:r>
              <a:rPr lang="en-US" altLang="zh-TW" sz="2400" dirty="0" smtClean="0">
                <a:latin typeface="+mj-lt"/>
                <a:ea typeface="標楷體" pitchFamily="65" charset="-120"/>
              </a:rPr>
              <a:t>)</a:t>
            </a:r>
            <a:endParaRPr lang="zh-TW" altLang="en-US" sz="240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508104" y="438822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+mj-lt"/>
                <a:ea typeface="標楷體" pitchFamily="65" charset="-120"/>
              </a:rPr>
              <a:t>6.89</a:t>
            </a:r>
            <a:endParaRPr lang="zh-TW" altLang="en-US" sz="360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508104" y="5029199"/>
            <a:ext cx="972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latin typeface="+mj-lt"/>
                <a:ea typeface="標楷體" pitchFamily="65" charset="-120"/>
              </a:rPr>
              <a:t>2</a:t>
            </a:r>
            <a:r>
              <a:rPr lang="en-US" altLang="zh-TW" sz="36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.2</a:t>
            </a:r>
            <a:endParaRPr lang="zh-TW" altLang="en-US" sz="360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999299" y="5000571"/>
            <a:ext cx="426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－</a:t>
            </a:r>
            <a:endParaRPr lang="zh-TW" altLang="en-US" sz="360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4854659" y="5675530"/>
            <a:ext cx="223762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4716016" y="6309319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+mj-lt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  <a:latin typeface="+mj-lt"/>
                <a:ea typeface="標楷體" pitchFamily="65" charset="-120"/>
              </a:rPr>
              <a:t>注意</a:t>
            </a:r>
            <a:r>
              <a:rPr lang="en-US" altLang="zh-TW" sz="2400" dirty="0" smtClean="0">
                <a:solidFill>
                  <a:srgbClr val="FF0000"/>
                </a:solidFill>
                <a:latin typeface="+mj-lt"/>
                <a:ea typeface="標楷體" pitchFamily="65" charset="-120"/>
              </a:rPr>
              <a:t>:</a:t>
            </a:r>
            <a:r>
              <a:rPr lang="zh-TW" altLang="en-US" sz="2400" dirty="0" smtClean="0">
                <a:solidFill>
                  <a:srgbClr val="FF0000"/>
                </a:solidFill>
                <a:latin typeface="+mj-lt"/>
                <a:ea typeface="標楷體" pitchFamily="65" charset="-120"/>
              </a:rPr>
              <a:t>小數點需對齊</a:t>
            </a:r>
            <a:r>
              <a:rPr lang="en-US" altLang="zh-TW" sz="2400" dirty="0" smtClean="0">
                <a:solidFill>
                  <a:srgbClr val="FF0000"/>
                </a:solidFill>
                <a:latin typeface="+mj-lt"/>
                <a:ea typeface="標楷體" pitchFamily="65" charset="-120"/>
              </a:rPr>
              <a:t>)</a:t>
            </a:r>
            <a:endParaRPr lang="zh-TW" altLang="en-US" sz="2400" dirty="0">
              <a:solidFill>
                <a:srgbClr val="FF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192180" y="5662989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  <a:latin typeface="+mj-lt"/>
                <a:ea typeface="標楷體" pitchFamily="65" charset="-120"/>
              </a:rPr>
              <a:t>9</a:t>
            </a:r>
            <a:endParaRPr lang="zh-TW" altLang="en-US" sz="3600" dirty="0">
              <a:solidFill>
                <a:srgbClr val="FF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5868144" y="566124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FF0000"/>
                </a:solidFill>
                <a:latin typeface="+mj-lt"/>
                <a:ea typeface="標楷體" pitchFamily="65" charset="-120"/>
              </a:rPr>
              <a:t>6</a:t>
            </a:r>
            <a:endParaRPr lang="zh-TW" altLang="en-US" sz="3600" dirty="0">
              <a:solidFill>
                <a:srgbClr val="FF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499555" y="5662989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  <a:latin typeface="+mj-lt"/>
                <a:ea typeface="標楷體" pitchFamily="65" charset="-120"/>
              </a:rPr>
              <a:t>4</a:t>
            </a:r>
            <a:endParaRPr lang="zh-TW" altLang="en-US" sz="3600" dirty="0">
              <a:solidFill>
                <a:srgbClr val="FF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5724128" y="5727937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  <a:latin typeface="+mj-lt"/>
                <a:ea typeface="標楷體" pitchFamily="65" charset="-120"/>
              </a:rPr>
              <a:t>.</a:t>
            </a:r>
            <a:endParaRPr lang="zh-TW" altLang="en-US" sz="3600" dirty="0">
              <a:solidFill>
                <a:srgbClr val="FF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1048956" y="4941168"/>
            <a:ext cx="1887536" cy="864096"/>
          </a:xfrm>
          <a:prstGeom prst="ellipse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2.2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公升</a:t>
            </a:r>
            <a:endParaRPr lang="zh-TW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498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path" presetSubtype="0" accel="50000" decel="5000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11111E-6 2.22222E-6 L -0.01146 -0.02037 C -0.01649 -0.02986 0.01024 -0.07361 0.03715 -0.10047 L 0.09688 -0.16065 " pathEditMode="relative" rAng="3189395" ptsTypes="FfFF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-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grpId="2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9" grpId="0" animBg="1"/>
      <p:bldP spid="12" grpId="0"/>
      <p:bldP spid="13" grpId="0"/>
      <p:bldP spid="14" grpId="0"/>
      <p:bldP spid="15" grpId="0"/>
      <p:bldP spid="17" grpId="0"/>
      <p:bldP spid="17" grpId="1"/>
      <p:bldP spid="17" grpId="2"/>
      <p:bldP spid="18" grpId="0"/>
      <p:bldP spid="19" grpId="0"/>
      <p:bldP spid="20" grpId="0"/>
      <p:bldP spid="21" grpId="0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476954" y="5822399"/>
            <a:ext cx="3847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小朋友一起來動動腦！</a:t>
            </a:r>
            <a:endParaRPr lang="zh-TW" altLang="en-US" sz="2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539552" y="548680"/>
            <a:ext cx="1368152" cy="57606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算算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70494" y="1556792"/>
            <a:ext cx="5845721" cy="57606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6.29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0.005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70493" y="2348880"/>
            <a:ext cx="5845721" cy="57606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15.29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3.45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652836" y="3068960"/>
            <a:ext cx="5845721" cy="57606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13.9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0.05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652836" y="3933056"/>
            <a:ext cx="5845721" cy="57606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9.71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0.085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70494" y="4725144"/>
            <a:ext cx="5845721" cy="57606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(5)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2.0001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5.03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983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188640"/>
            <a:ext cx="8460431" cy="634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橢圓 5"/>
          <p:cNvSpPr/>
          <p:nvPr/>
        </p:nvSpPr>
        <p:spPr>
          <a:xfrm>
            <a:off x="611560" y="1628800"/>
            <a:ext cx="3384376" cy="576064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寶藏在哪裡</a:t>
            </a:r>
            <a:r>
              <a:rPr lang="en-US" altLang="zh-TW" sz="28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</p:txBody>
      </p:sp>
      <p:sp>
        <p:nvSpPr>
          <p:cNvPr id="7" name="橢圓 6"/>
          <p:cNvSpPr/>
          <p:nvPr/>
        </p:nvSpPr>
        <p:spPr>
          <a:xfrm>
            <a:off x="573552" y="4869160"/>
            <a:ext cx="2376264" cy="57606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我是航海王</a:t>
            </a:r>
            <a:endParaRPr lang="zh-TW" altLang="en-US" sz="20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4788024" y="5661248"/>
            <a:ext cx="2520280" cy="576064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貨物買賣</a:t>
            </a:r>
            <a:endParaRPr lang="zh-TW" altLang="en-US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5580112" y="3310329"/>
            <a:ext cx="2376264" cy="576064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整裝待發</a:t>
            </a:r>
          </a:p>
        </p:txBody>
      </p:sp>
      <p:cxnSp>
        <p:nvCxnSpPr>
          <p:cNvPr id="3" name="弧形接點 2"/>
          <p:cNvCxnSpPr>
            <a:stCxn id="10" idx="4"/>
            <a:endCxn id="8" idx="0"/>
          </p:cNvCxnSpPr>
          <p:nvPr/>
        </p:nvCxnSpPr>
        <p:spPr>
          <a:xfrm rot="5400000">
            <a:off x="5520777" y="4413780"/>
            <a:ext cx="1774855" cy="720080"/>
          </a:xfrm>
          <a:prstGeom prst="curvedConnector3">
            <a:avLst/>
          </a:prstGeom>
          <a:ln w="381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弧形接點 11"/>
          <p:cNvCxnSpPr>
            <a:stCxn id="8" idx="2"/>
            <a:endCxn id="7" idx="4"/>
          </p:cNvCxnSpPr>
          <p:nvPr/>
        </p:nvCxnSpPr>
        <p:spPr>
          <a:xfrm rot="10800000">
            <a:off x="1761684" y="5445224"/>
            <a:ext cx="3026340" cy="504056"/>
          </a:xfrm>
          <a:prstGeom prst="curvedConnector2">
            <a:avLst/>
          </a:prstGeom>
          <a:ln w="381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弧形接點 13"/>
          <p:cNvCxnSpPr>
            <a:stCxn id="6" idx="4"/>
            <a:endCxn id="7" idx="0"/>
          </p:cNvCxnSpPr>
          <p:nvPr/>
        </p:nvCxnSpPr>
        <p:spPr>
          <a:xfrm rot="5400000">
            <a:off x="700568" y="3265980"/>
            <a:ext cx="2664296" cy="542064"/>
          </a:xfrm>
          <a:prstGeom prst="curvedConnector3">
            <a:avLst/>
          </a:prstGeom>
          <a:ln w="381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68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83568" y="1844824"/>
            <a:ext cx="7992888" cy="2880320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一大早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跟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爭誰才是航海王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最後決定以比賽來決定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誰會贏呢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8603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第三站 我是航海王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小數的乘法</a:t>
            </a:r>
          </a:p>
        </p:txBody>
      </p:sp>
      <p:sp>
        <p:nvSpPr>
          <p:cNvPr id="58" name="標題 1"/>
          <p:cNvSpPr txBox="1">
            <a:spLocks/>
          </p:cNvSpPr>
          <p:nvPr/>
        </p:nvSpPr>
        <p:spPr>
          <a:xfrm>
            <a:off x="378269" y="1052736"/>
            <a:ext cx="8219256" cy="122413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u="sng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小杰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做一組麵包需要</a:t>
            </a:r>
            <a:r>
              <a:rPr lang="en-US" altLang="zh-TW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0.6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個小時，那</a:t>
            </a:r>
            <a:r>
              <a:rPr lang="zh-TW" altLang="en-US" sz="2800" u="sng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小杰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做三組麵包需要多久時間</a:t>
            </a:r>
            <a:r>
              <a:rPr lang="en-US" altLang="zh-TW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2800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395536" y="2370665"/>
            <a:ext cx="919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思考：</a:t>
            </a:r>
            <a:endParaRPr lang="zh-TW" altLang="en-US" sz="240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1495941" y="2957350"/>
            <a:ext cx="6604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+mj-lt"/>
                <a:ea typeface="標楷體" pitchFamily="65" charset="-120"/>
              </a:rPr>
              <a:t>2</a:t>
            </a:r>
            <a:r>
              <a:rPr lang="en-US" altLang="zh-TW" sz="2400" dirty="0" smtClean="0">
                <a:latin typeface="+mj-lt"/>
                <a:ea typeface="標楷體" pitchFamily="65" charset="-120"/>
              </a:rPr>
              <a:t>. </a:t>
            </a:r>
            <a:r>
              <a:rPr lang="zh-TW" altLang="en-US" sz="2400" dirty="0" smtClean="0">
                <a:latin typeface="+mj-lt"/>
                <a:ea typeface="標楷體" pitchFamily="65" charset="-120"/>
              </a:rPr>
              <a:t>共做三組麵包</a:t>
            </a:r>
            <a:r>
              <a:rPr lang="zh-TW" altLang="en-US" sz="2400" dirty="0" smtClean="0">
                <a:latin typeface="新細明體"/>
                <a:ea typeface="新細明體"/>
              </a:rPr>
              <a:t>→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使用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乘法</a:t>
            </a:r>
            <a:endParaRPr lang="en-US" altLang="zh-TW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1477119" y="2293880"/>
            <a:ext cx="6604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+mj-lt"/>
                <a:ea typeface="標楷體" pitchFamily="65" charset="-120"/>
              </a:rPr>
              <a:t>1.</a:t>
            </a:r>
            <a:r>
              <a:rPr lang="zh-TW" altLang="en-US" sz="2400" dirty="0" smtClean="0">
                <a:latin typeface="+mj-lt"/>
                <a:ea typeface="標楷體" pitchFamily="65" charset="-120"/>
              </a:rPr>
              <a:t> </a:t>
            </a:r>
            <a:r>
              <a:rPr lang="zh-TW" altLang="en-US" sz="2400" dirty="0">
                <a:latin typeface="+mj-lt"/>
                <a:ea typeface="標楷體" pitchFamily="65" charset="-120"/>
              </a:rPr>
              <a:t>做</a:t>
            </a:r>
            <a:r>
              <a:rPr lang="zh-TW" altLang="en-US" sz="2400" dirty="0" smtClean="0">
                <a:latin typeface="+mj-lt"/>
                <a:ea typeface="標楷體" pitchFamily="65" charset="-120"/>
              </a:rPr>
              <a:t>一</a:t>
            </a:r>
            <a:r>
              <a:rPr lang="zh-TW" altLang="en-US" sz="2400" dirty="0">
                <a:latin typeface="+mj-lt"/>
                <a:ea typeface="標楷體" pitchFamily="65" charset="-120"/>
              </a:rPr>
              <a:t>組</a:t>
            </a:r>
            <a:r>
              <a:rPr lang="zh-TW" altLang="en-US" sz="2400" dirty="0" smtClean="0">
                <a:latin typeface="+mj-lt"/>
                <a:ea typeface="標楷體" pitchFamily="65" charset="-120"/>
              </a:rPr>
              <a:t>麵包需要</a:t>
            </a:r>
            <a:r>
              <a:rPr lang="en-US" altLang="zh-TW" sz="2400" dirty="0" smtClean="0">
                <a:latin typeface="+mj-lt"/>
                <a:ea typeface="標楷體" pitchFamily="65" charset="-120"/>
              </a:rPr>
              <a:t>0.6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個小時</a:t>
            </a:r>
            <a:endParaRPr lang="zh-TW" altLang="en-US" sz="240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3565033" y="3701382"/>
            <a:ext cx="107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+mj-lt"/>
                <a:ea typeface="標楷體" pitchFamily="65" charset="-120"/>
              </a:rPr>
              <a:t>1</a:t>
            </a:r>
            <a:r>
              <a:rPr lang="zh-TW" altLang="en-US" sz="2400" dirty="0">
                <a:latin typeface="+mj-lt"/>
                <a:ea typeface="標楷體" pitchFamily="65" charset="-120"/>
              </a:rPr>
              <a:t>小時</a:t>
            </a:r>
            <a:endParaRPr lang="en-US" altLang="zh-TW" sz="2400" dirty="0" smtClean="0">
              <a:latin typeface="+mj-lt"/>
              <a:ea typeface="標楷體" pitchFamily="65" charset="-120"/>
            </a:endParaRPr>
          </a:p>
        </p:txBody>
      </p:sp>
      <p:graphicFrame>
        <p:nvGraphicFramePr>
          <p:cNvPr id="70" name="表格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265814"/>
              </p:ext>
            </p:extLst>
          </p:nvPr>
        </p:nvGraphicFramePr>
        <p:xfrm>
          <a:off x="1495726" y="3746794"/>
          <a:ext cx="18521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28"/>
                <a:gridCol w="370428"/>
                <a:gridCol w="370428"/>
                <a:gridCol w="370428"/>
                <a:gridCol w="370428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字方塊 70"/>
              <p:cNvSpPr txBox="1"/>
              <p:nvPr/>
            </p:nvSpPr>
            <p:spPr>
              <a:xfrm>
                <a:off x="3563889" y="4365104"/>
                <a:ext cx="13681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>
                    <a:ea typeface="標楷體" pitchFamily="65" charset="-120"/>
                  </a:rPr>
                  <a:t>0.6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/>
                        <a:ea typeface="標楷體" pitchFamily="65" charset="-120"/>
                      </a:rPr>
                      <m:t>小時</m:t>
                    </m:r>
                  </m:oMath>
                </a14:m>
                <a:endParaRPr lang="zh-TW" altLang="en-US" sz="2400" dirty="0">
                  <a:solidFill>
                    <a:schemeClr val="tx1"/>
                  </a:solidFill>
                  <a:latin typeface="+mj-lt"/>
                  <a:ea typeface="標楷體" pitchFamily="65" charset="-120"/>
                </a:endParaRPr>
              </a:p>
            </p:txBody>
          </p:sp>
        </mc:Choice>
        <mc:Fallback xmlns="">
          <p:sp>
            <p:nvSpPr>
              <p:cNvPr id="71" name="文字方塊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9" y="4365104"/>
                <a:ext cx="1368151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7143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4" name="表格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536316"/>
              </p:ext>
            </p:extLst>
          </p:nvPr>
        </p:nvGraphicFramePr>
        <p:xfrm>
          <a:off x="1477119" y="4498320"/>
          <a:ext cx="10786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657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字方塊 74"/>
              <p:cNvSpPr txBox="1"/>
              <p:nvPr/>
            </p:nvSpPr>
            <p:spPr>
              <a:xfrm>
                <a:off x="395536" y="5741425"/>
                <a:ext cx="28761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>
                    <a:solidFill>
                      <a:srgbClr val="C00000"/>
                    </a:solidFill>
                    <a:ea typeface="標楷體" pitchFamily="65" charset="-120"/>
                  </a:rPr>
                  <a:t>(</a:t>
                </a:r>
                <a:r>
                  <a:rPr lang="zh-TW" altLang="en-US" sz="2400" dirty="0" smtClean="0">
                    <a:solidFill>
                      <a:srgbClr val="C00000"/>
                    </a:solidFill>
                    <a:ea typeface="標楷體" pitchFamily="65" charset="-120"/>
                  </a:rPr>
                  <a:t>共有</a:t>
                </a:r>
                <a:r>
                  <a:rPr lang="en-US" altLang="zh-TW" sz="2400" dirty="0" smtClean="0">
                    <a:solidFill>
                      <a:srgbClr val="C00000"/>
                    </a:solidFill>
                    <a:ea typeface="標楷體" pitchFamily="65" charset="-120"/>
                  </a:rPr>
                  <a:t>3</a:t>
                </a:r>
                <a:r>
                  <a:rPr lang="zh-TW" altLang="en-US" sz="2400" dirty="0" smtClean="0">
                    <a:solidFill>
                      <a:srgbClr val="C00000"/>
                    </a:solidFill>
                    <a:ea typeface="標楷體" pitchFamily="65" charset="-120"/>
                  </a:rPr>
                  <a:t>個</a:t>
                </a:r>
                <a:r>
                  <a:rPr lang="en-US" altLang="zh-TW" sz="2400" dirty="0" smtClean="0">
                    <a:solidFill>
                      <a:srgbClr val="C00000"/>
                    </a:solidFill>
                    <a:ea typeface="標楷體" pitchFamily="65" charset="-120"/>
                  </a:rPr>
                  <a:t>0.6</a:t>
                </a:r>
                <a14:m>
                  <m:oMath xmlns:m="http://schemas.openxmlformats.org/officeDocument/2006/math">
                    <m:r>
                      <a:rPr lang="zh-TW" altLang="en-US" sz="2400" i="1">
                        <a:solidFill>
                          <a:srgbClr val="C00000"/>
                        </a:solidFill>
                        <a:latin typeface="Cambria Math"/>
                        <a:ea typeface="標楷體" pitchFamily="65" charset="-120"/>
                      </a:rPr>
                      <m:t>小時</m:t>
                    </m:r>
                    <m:r>
                      <a:rPr lang="en-US" altLang="zh-TW" sz="2400" b="0" i="1" smtClean="0">
                        <a:solidFill>
                          <a:srgbClr val="C00000"/>
                        </a:solidFill>
                        <a:latin typeface="Cambria Math"/>
                        <a:ea typeface="標楷體" pitchFamily="65" charset="-120"/>
                      </a:rPr>
                      <m:t>)</m:t>
                    </m:r>
                  </m:oMath>
                </a14:m>
                <a:endParaRPr lang="zh-TW" altLang="en-US" sz="2400" dirty="0">
                  <a:solidFill>
                    <a:srgbClr val="C00000"/>
                  </a:solidFill>
                  <a:latin typeface="+mj-lt"/>
                  <a:ea typeface="標楷體" pitchFamily="65" charset="-120"/>
                </a:endParaRPr>
              </a:p>
            </p:txBody>
          </p:sp>
        </mc:Choice>
        <mc:Fallback xmlns="">
          <p:sp>
            <p:nvSpPr>
              <p:cNvPr id="75" name="文字方塊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741425"/>
                <a:ext cx="287618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390" t="-11842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向右箭號 3"/>
          <p:cNvSpPr/>
          <p:nvPr/>
        </p:nvSpPr>
        <p:spPr>
          <a:xfrm>
            <a:off x="3241570" y="5624912"/>
            <a:ext cx="432049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向右箭號 77"/>
          <p:cNvSpPr/>
          <p:nvPr/>
        </p:nvSpPr>
        <p:spPr>
          <a:xfrm>
            <a:off x="3241570" y="6309319"/>
            <a:ext cx="432049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文字方塊 78"/>
          <p:cNvSpPr txBox="1"/>
          <p:nvPr/>
        </p:nvSpPr>
        <p:spPr>
          <a:xfrm>
            <a:off x="3781057" y="5553772"/>
            <a:ext cx="998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C00000"/>
                </a:solidFill>
                <a:latin typeface="+mj-lt"/>
                <a:ea typeface="標楷體" pitchFamily="65" charset="-120"/>
              </a:rPr>
              <a:t>法一</a:t>
            </a:r>
            <a:r>
              <a:rPr lang="en-US" altLang="zh-TW" sz="2400" dirty="0" smtClean="0">
                <a:solidFill>
                  <a:srgbClr val="C00000"/>
                </a:solidFill>
                <a:latin typeface="+mj-lt"/>
                <a:ea typeface="標楷體" pitchFamily="65" charset="-120"/>
              </a:rPr>
              <a:t>:</a:t>
            </a:r>
          </a:p>
        </p:txBody>
      </p:sp>
      <p:sp>
        <p:nvSpPr>
          <p:cNvPr id="80" name="文字方塊 79"/>
          <p:cNvSpPr txBox="1"/>
          <p:nvPr/>
        </p:nvSpPr>
        <p:spPr>
          <a:xfrm>
            <a:off x="3781057" y="6273748"/>
            <a:ext cx="998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C00000"/>
                </a:solidFill>
                <a:latin typeface="+mj-lt"/>
                <a:ea typeface="標楷體" pitchFamily="65" charset="-120"/>
              </a:rPr>
              <a:t>法二</a:t>
            </a:r>
            <a:r>
              <a:rPr lang="en-US" altLang="zh-TW" sz="2400" dirty="0" smtClean="0">
                <a:solidFill>
                  <a:srgbClr val="C00000"/>
                </a:solidFill>
                <a:latin typeface="+mj-lt"/>
                <a:ea typeface="標楷體" pitchFamily="65" charset="-120"/>
              </a:rPr>
              <a:t>:</a:t>
            </a:r>
          </a:p>
        </p:txBody>
      </p:sp>
      <p:sp>
        <p:nvSpPr>
          <p:cNvPr id="81" name="文字方塊 80"/>
          <p:cNvSpPr txBox="1"/>
          <p:nvPr/>
        </p:nvSpPr>
        <p:spPr>
          <a:xfrm>
            <a:off x="4644008" y="551059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0.6+0.6+0.6</a:t>
            </a:r>
            <a:endParaRPr lang="zh-TW" altLang="en-US" sz="240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字方塊 81"/>
              <p:cNvSpPr txBox="1"/>
              <p:nvPr/>
            </p:nvSpPr>
            <p:spPr>
              <a:xfrm>
                <a:off x="4644008" y="6238179"/>
                <a:ext cx="16827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>
                    <a:ea typeface="標楷體" pitchFamily="65" charset="-120"/>
                  </a:rPr>
                  <a:t>0.6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  <a:ea typeface="標楷體" pitchFamily="65" charset="-120"/>
                      </a:rPr>
                      <m:t>×</m:t>
                    </m:r>
                    <m:r>
                      <a:rPr lang="en-US" altLang="zh-TW" sz="2400" b="0" i="1" smtClean="0">
                        <a:solidFill>
                          <a:srgbClr val="C00000"/>
                        </a:solidFill>
                        <a:latin typeface="Cambria Math"/>
                        <a:ea typeface="標楷體" pitchFamily="65" charset="-120"/>
                      </a:rPr>
                      <m:t>3</m:t>
                    </m:r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/>
                        <a:ea typeface="標楷體" pitchFamily="65" charset="-120"/>
                      </a:rPr>
                      <m:t>=</m:t>
                    </m:r>
                  </m:oMath>
                </a14:m>
                <a:endParaRPr lang="zh-TW" altLang="en-US" sz="2400" dirty="0">
                  <a:solidFill>
                    <a:schemeClr val="tx1"/>
                  </a:solidFill>
                  <a:latin typeface="+mj-lt"/>
                  <a:ea typeface="標楷體" pitchFamily="65" charset="-120"/>
                </a:endParaRPr>
              </a:p>
            </p:txBody>
          </p:sp>
        </mc:Choice>
        <mc:Fallback xmlns="">
          <p:sp>
            <p:nvSpPr>
              <p:cNvPr id="82" name="文字方塊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6238179"/>
                <a:ext cx="168274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5797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文字方塊 89"/>
          <p:cNvSpPr txBox="1"/>
          <p:nvPr/>
        </p:nvSpPr>
        <p:spPr>
          <a:xfrm>
            <a:off x="6012160" y="6238178"/>
            <a:ext cx="1288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+mj-lt"/>
                <a:ea typeface="標楷體" pitchFamily="65" charset="-120"/>
              </a:rPr>
              <a:t>1.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8</a:t>
            </a:r>
            <a:endParaRPr lang="zh-TW" altLang="en-US" sz="240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156176" y="3068960"/>
            <a:ext cx="1288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直式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: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7335190" y="3559767"/>
            <a:ext cx="746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+mj-lt"/>
                <a:ea typeface="標楷體" pitchFamily="65" charset="-120"/>
              </a:rPr>
              <a:t>0.6</a:t>
            </a:r>
            <a:endParaRPr lang="zh-TW" altLang="en-US" sz="240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6629360" y="4035111"/>
                <a:ext cx="746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  <a:latin typeface="+mj-lt"/>
                  <a:ea typeface="標楷體" pitchFamily="65" charset="-120"/>
                </a:endParaRPr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360" y="4035111"/>
                <a:ext cx="74638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字方塊 32"/>
          <p:cNvSpPr txBox="1"/>
          <p:nvPr/>
        </p:nvSpPr>
        <p:spPr>
          <a:xfrm>
            <a:off x="7583186" y="4005064"/>
            <a:ext cx="373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3</a:t>
            </a:r>
            <a:endParaRPr lang="zh-TW" altLang="en-US" sz="240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cxnSp>
        <p:nvCxnSpPr>
          <p:cNvPr id="34" name="直線接點 33"/>
          <p:cNvCxnSpPr/>
          <p:nvPr/>
        </p:nvCxnSpPr>
        <p:spPr>
          <a:xfrm>
            <a:off x="6359904" y="4617798"/>
            <a:ext cx="223762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6687239" y="5372093"/>
                <a:ext cx="21215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>
                    <a:solidFill>
                      <a:srgbClr val="FF0000"/>
                    </a:solidFill>
                    <a:latin typeface="+mj-lt"/>
                    <a:ea typeface="標楷體" pitchFamily="65" charset="-12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TW" sz="2400" dirty="0">
                        <a:solidFill>
                          <a:srgbClr val="FF0000"/>
                        </a:solidFill>
                        <a:latin typeface="Cambria Math"/>
                        <a:ea typeface="標楷體" pitchFamily="65" charset="-120"/>
                      </a:rPr>
                      <m:t>6</m:t>
                    </m:r>
                    <m:r>
                      <a:rPr lang="en-US" altLang="zh-TW" sz="24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TW" sz="24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3=18</m:t>
                    </m:r>
                  </m:oMath>
                </a14:m>
                <a:r>
                  <a:rPr lang="en-US" altLang="zh-TW" sz="2400" dirty="0" smtClean="0">
                    <a:solidFill>
                      <a:srgbClr val="FF0000"/>
                    </a:solidFill>
                    <a:latin typeface="+mj-lt"/>
                    <a:ea typeface="標楷體" pitchFamily="65" charset="-120"/>
                  </a:rPr>
                  <a:t>)</a:t>
                </a:r>
              </a:p>
              <a:p>
                <a:r>
                  <a:rPr lang="zh-TW" altLang="en-US" sz="2400" dirty="0" smtClean="0">
                    <a:solidFill>
                      <a:srgbClr val="FF0000"/>
                    </a:solidFill>
                    <a:latin typeface="+mj-lt"/>
                    <a:ea typeface="標楷體" pitchFamily="65" charset="-120"/>
                  </a:rPr>
                  <a:t>為</a:t>
                </a:r>
                <a:r>
                  <a:rPr lang="en-US" altLang="zh-TW" sz="2400" b="1" dirty="0" smtClean="0">
                    <a:solidFill>
                      <a:srgbClr val="FF0000"/>
                    </a:solidFill>
                    <a:latin typeface="+mj-lt"/>
                    <a:ea typeface="標楷體" pitchFamily="65" charset="-120"/>
                  </a:rPr>
                  <a:t>18</a:t>
                </a:r>
                <a:r>
                  <a:rPr lang="zh-TW" altLang="en-US" sz="2400" b="1" dirty="0" smtClean="0">
                    <a:solidFill>
                      <a:srgbClr val="FF0000"/>
                    </a:solidFill>
                    <a:latin typeface="+mj-lt"/>
                    <a:ea typeface="標楷體" pitchFamily="65" charset="-120"/>
                  </a:rPr>
                  <a:t>個</a:t>
                </a:r>
                <a:r>
                  <a:rPr lang="en-US" altLang="zh-TW" sz="2400" b="1" dirty="0" smtClean="0">
                    <a:solidFill>
                      <a:srgbClr val="FF0000"/>
                    </a:solidFill>
                    <a:latin typeface="+mj-lt"/>
                    <a:ea typeface="標楷體" pitchFamily="65" charset="-120"/>
                  </a:rPr>
                  <a:t>0.1</a:t>
                </a:r>
                <a:endParaRPr lang="zh-TW" altLang="en-US" sz="2400" b="1" dirty="0">
                  <a:solidFill>
                    <a:srgbClr val="FF0000"/>
                  </a:solidFill>
                  <a:latin typeface="+mj-lt"/>
                  <a:ea typeface="標楷體" pitchFamily="65" charset="-120"/>
                </a:endParaRPr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239" y="5372093"/>
                <a:ext cx="2121588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4598" t="-5839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文字方塊 35"/>
          <p:cNvSpPr txBox="1"/>
          <p:nvPr/>
        </p:nvSpPr>
        <p:spPr>
          <a:xfrm>
            <a:off x="7375740" y="4725144"/>
            <a:ext cx="1001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+mj-lt"/>
                <a:ea typeface="標楷體" pitchFamily="65" charset="-120"/>
              </a:rPr>
              <a:t>1</a:t>
            </a:r>
            <a:r>
              <a:rPr lang="zh-TW" altLang="en-US" sz="2400" dirty="0" smtClean="0">
                <a:latin typeface="+mj-lt"/>
                <a:ea typeface="標楷體" pitchFamily="65" charset="-120"/>
              </a:rPr>
              <a:t> </a:t>
            </a:r>
            <a:r>
              <a:rPr lang="en-US" altLang="zh-TW" sz="2400" dirty="0" smtClean="0">
                <a:latin typeface="+mj-lt"/>
                <a:ea typeface="標楷體" pitchFamily="65" charset="-120"/>
              </a:rPr>
              <a:t>8</a:t>
            </a:r>
            <a:endParaRPr lang="zh-TW" altLang="en-US" sz="240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6766804" y="5492216"/>
            <a:ext cx="2121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  <a:latin typeface="+mj-lt"/>
                <a:ea typeface="標楷體" pitchFamily="65" charset="-120"/>
              </a:rPr>
              <a:t>(</a:t>
            </a:r>
            <a:r>
              <a:rPr lang="zh-TW" altLang="en-US" sz="1600" dirty="0" smtClean="0">
                <a:solidFill>
                  <a:srgbClr val="FF0000"/>
                </a:solidFill>
                <a:latin typeface="+mj-lt"/>
                <a:ea typeface="標楷體" pitchFamily="65" charset="-120"/>
              </a:rPr>
              <a:t>共一位小數點，</a:t>
            </a:r>
            <a:endParaRPr lang="en-US" altLang="zh-TW" sz="1600" dirty="0" smtClean="0">
              <a:solidFill>
                <a:srgbClr val="FF0000"/>
              </a:solidFill>
              <a:latin typeface="+mj-lt"/>
              <a:ea typeface="標楷體" pitchFamily="65" charset="-120"/>
            </a:endParaRPr>
          </a:p>
          <a:p>
            <a:r>
              <a:rPr lang="zh-TW" altLang="en-US" sz="1600" dirty="0">
                <a:solidFill>
                  <a:srgbClr val="FF0000"/>
                </a:solidFill>
                <a:latin typeface="+mj-lt"/>
                <a:ea typeface="標楷體" pitchFamily="65" charset="-120"/>
              </a:rPr>
              <a:t> </a:t>
            </a:r>
            <a:r>
              <a:rPr lang="zh-TW" altLang="en-US" sz="1600" dirty="0" smtClean="0">
                <a:solidFill>
                  <a:srgbClr val="FF0000"/>
                </a:solidFill>
                <a:latin typeface="+mj-lt"/>
                <a:ea typeface="標楷體" pitchFamily="65" charset="-120"/>
              </a:rPr>
              <a:t>故向左點一位。</a:t>
            </a:r>
            <a:r>
              <a:rPr lang="en-US" altLang="zh-TW" sz="1600" dirty="0" smtClean="0">
                <a:solidFill>
                  <a:srgbClr val="FF0000"/>
                </a:solidFill>
                <a:latin typeface="+mj-lt"/>
                <a:ea typeface="標楷體" pitchFamily="65" charset="-120"/>
              </a:rPr>
              <a:t>)</a:t>
            </a:r>
            <a:endParaRPr lang="zh-TW" altLang="en-US" sz="1600" dirty="0">
              <a:solidFill>
                <a:srgbClr val="FF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7452320" y="3737019"/>
            <a:ext cx="338461" cy="268045"/>
          </a:xfrm>
          <a:prstGeom prst="ellipse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文字方塊 38"/>
          <p:cNvSpPr txBox="1"/>
          <p:nvPr/>
        </p:nvSpPr>
        <p:spPr>
          <a:xfrm>
            <a:off x="7891142" y="4496776"/>
            <a:ext cx="373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rgbClr val="FF0000"/>
                </a:solidFill>
                <a:latin typeface="+mj-lt"/>
                <a:ea typeface="標楷體" pitchFamily="65" charset="-120"/>
              </a:rPr>
              <a:t>.</a:t>
            </a:r>
            <a:endParaRPr lang="zh-TW" altLang="en-US" sz="4400" dirty="0">
              <a:solidFill>
                <a:srgbClr val="FF0000"/>
              </a:solidFill>
              <a:latin typeface="+mj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522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2" nodeType="click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2257 4.44444E-6 C -0.03264 4.44444E-6 -0.04479 0.00763 -0.04479 0.01458 L -0.04479 0.02963 " pathEditMode="relative" rAng="0" ptsTypes="FfFF">
                                      <p:cBhvr>
                                        <p:cTn id="15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69" grpId="0"/>
      <p:bldP spid="71" grpId="0"/>
      <p:bldP spid="75" grpId="0"/>
      <p:bldP spid="75" grpId="1"/>
      <p:bldP spid="75" grpId="2"/>
      <p:bldP spid="4" grpId="0" animBg="1"/>
      <p:bldP spid="78" grpId="0" animBg="1"/>
      <p:bldP spid="79" grpId="0"/>
      <p:bldP spid="80" grpId="0"/>
      <p:bldP spid="81" grpId="0"/>
      <p:bldP spid="82" grpId="0"/>
      <p:bldP spid="90" grpId="0"/>
      <p:bldP spid="30" grpId="0"/>
      <p:bldP spid="31" grpId="0"/>
      <p:bldP spid="32" grpId="0"/>
      <p:bldP spid="33" grpId="0"/>
      <p:bldP spid="35" grpId="0"/>
      <p:bldP spid="35" grpId="1"/>
      <p:bldP spid="35" grpId="2"/>
      <p:bldP spid="35" grpId="3"/>
      <p:bldP spid="36" grpId="0"/>
      <p:bldP spid="37" grpId="0"/>
      <p:bldP spid="37" grpId="1"/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39" grpId="0"/>
      <p:bldP spid="3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第三站 我是航海王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小數的乘法</a:t>
            </a:r>
          </a:p>
        </p:txBody>
      </p:sp>
      <p:sp>
        <p:nvSpPr>
          <p:cNvPr id="58" name="標題 1"/>
          <p:cNvSpPr txBox="1">
            <a:spLocks/>
          </p:cNvSpPr>
          <p:nvPr/>
        </p:nvSpPr>
        <p:spPr>
          <a:xfrm>
            <a:off x="378269" y="1052736"/>
            <a:ext cx="8219256" cy="122413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u="sng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lang="zh-TW" altLang="en-US" sz="2800" u="sng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民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做一組麵包需要</a:t>
            </a:r>
            <a:r>
              <a:rPr lang="en-US" altLang="zh-TW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0.7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個小時，那</a:t>
            </a:r>
            <a:r>
              <a:rPr lang="zh-TW" altLang="en-US" sz="2800" u="sng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小民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</a:t>
            </a:r>
            <a:r>
              <a:rPr lang="en-US" altLang="zh-TW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麵包需要多久時間</a:t>
            </a:r>
            <a:r>
              <a:rPr lang="en-US" altLang="zh-TW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2800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395536" y="2370665"/>
            <a:ext cx="919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思考：</a:t>
            </a:r>
            <a:endParaRPr lang="zh-TW" altLang="en-US" sz="240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1495941" y="2957350"/>
            <a:ext cx="6604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+mj-lt"/>
                <a:ea typeface="標楷體" pitchFamily="65" charset="-120"/>
              </a:rPr>
              <a:t>2</a:t>
            </a:r>
            <a:r>
              <a:rPr lang="en-US" altLang="zh-TW" sz="2400" dirty="0" smtClean="0">
                <a:latin typeface="+mj-lt"/>
                <a:ea typeface="標楷體" pitchFamily="65" charset="-120"/>
              </a:rPr>
              <a:t>. </a:t>
            </a:r>
            <a:r>
              <a:rPr lang="zh-TW" altLang="en-US" sz="2400" dirty="0" smtClean="0">
                <a:latin typeface="+mj-lt"/>
                <a:ea typeface="標楷體" pitchFamily="65" charset="-120"/>
              </a:rPr>
              <a:t>共做</a:t>
            </a:r>
            <a:r>
              <a:rPr lang="en-US" altLang="zh-TW" sz="2400" dirty="0" smtClean="0">
                <a:latin typeface="+mj-lt"/>
                <a:ea typeface="標楷體" pitchFamily="65" charset="-120"/>
              </a:rPr>
              <a:t>2</a:t>
            </a:r>
            <a:r>
              <a:rPr lang="zh-TW" altLang="en-US" sz="2400" dirty="0">
                <a:latin typeface="+mj-lt"/>
                <a:ea typeface="標楷體" pitchFamily="65" charset="-120"/>
              </a:rPr>
              <a:t>組</a:t>
            </a:r>
            <a:r>
              <a:rPr lang="zh-TW" altLang="en-US" sz="2400" dirty="0" smtClean="0">
                <a:latin typeface="+mj-lt"/>
                <a:ea typeface="標楷體" pitchFamily="65" charset="-120"/>
              </a:rPr>
              <a:t>麵包</a:t>
            </a:r>
            <a:r>
              <a:rPr lang="zh-TW" altLang="en-US" sz="2400" dirty="0" smtClean="0">
                <a:latin typeface="新細明體"/>
                <a:ea typeface="新細明體"/>
              </a:rPr>
              <a:t>→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使用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乘法</a:t>
            </a:r>
            <a:endParaRPr lang="en-US" altLang="zh-TW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1477119" y="2293880"/>
            <a:ext cx="6604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+mj-lt"/>
                <a:ea typeface="標楷體" pitchFamily="65" charset="-120"/>
              </a:rPr>
              <a:t>1.</a:t>
            </a:r>
            <a:r>
              <a:rPr lang="zh-TW" altLang="en-US" sz="2400" dirty="0" smtClean="0">
                <a:latin typeface="+mj-lt"/>
                <a:ea typeface="標楷體" pitchFamily="65" charset="-120"/>
              </a:rPr>
              <a:t> </a:t>
            </a:r>
            <a:r>
              <a:rPr lang="zh-TW" altLang="en-US" sz="2400" dirty="0">
                <a:latin typeface="+mj-lt"/>
                <a:ea typeface="標楷體" pitchFamily="65" charset="-120"/>
              </a:rPr>
              <a:t>做</a:t>
            </a:r>
            <a:r>
              <a:rPr lang="zh-TW" altLang="en-US" sz="2400" dirty="0" smtClean="0">
                <a:latin typeface="+mj-lt"/>
                <a:ea typeface="標楷體" pitchFamily="65" charset="-120"/>
              </a:rPr>
              <a:t>一</a:t>
            </a:r>
            <a:r>
              <a:rPr lang="zh-TW" altLang="en-US" sz="2400" dirty="0">
                <a:latin typeface="+mj-lt"/>
                <a:ea typeface="標楷體" pitchFamily="65" charset="-120"/>
              </a:rPr>
              <a:t>組</a:t>
            </a:r>
            <a:r>
              <a:rPr lang="zh-TW" altLang="en-US" sz="2400" dirty="0" smtClean="0">
                <a:latin typeface="+mj-lt"/>
                <a:ea typeface="標楷體" pitchFamily="65" charset="-120"/>
              </a:rPr>
              <a:t>麵包需要</a:t>
            </a:r>
            <a:r>
              <a:rPr lang="en-US" altLang="zh-TW" sz="2400" dirty="0" smtClean="0">
                <a:latin typeface="+mj-lt"/>
                <a:ea typeface="標楷體" pitchFamily="65" charset="-120"/>
              </a:rPr>
              <a:t>0.7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個小時</a:t>
            </a:r>
            <a:endParaRPr lang="zh-TW" altLang="en-US" sz="240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3565033" y="3701382"/>
            <a:ext cx="107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+mj-lt"/>
                <a:ea typeface="標楷體" pitchFamily="65" charset="-120"/>
              </a:rPr>
              <a:t>1</a:t>
            </a:r>
            <a:r>
              <a:rPr lang="zh-TW" altLang="en-US" sz="2400" dirty="0">
                <a:latin typeface="+mj-lt"/>
                <a:ea typeface="標楷體" pitchFamily="65" charset="-120"/>
              </a:rPr>
              <a:t>小時</a:t>
            </a:r>
            <a:endParaRPr lang="en-US" altLang="zh-TW" sz="2400" dirty="0" smtClean="0">
              <a:latin typeface="+mj-lt"/>
              <a:ea typeface="標楷體" pitchFamily="65" charset="-120"/>
            </a:endParaRPr>
          </a:p>
        </p:txBody>
      </p:sp>
      <p:graphicFrame>
        <p:nvGraphicFramePr>
          <p:cNvPr id="70" name="表格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569518"/>
              </p:ext>
            </p:extLst>
          </p:nvPr>
        </p:nvGraphicFramePr>
        <p:xfrm>
          <a:off x="1495726" y="3746794"/>
          <a:ext cx="18521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28"/>
                <a:gridCol w="370428"/>
                <a:gridCol w="370428"/>
                <a:gridCol w="370428"/>
                <a:gridCol w="370428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字方塊 70"/>
              <p:cNvSpPr txBox="1"/>
              <p:nvPr/>
            </p:nvSpPr>
            <p:spPr>
              <a:xfrm>
                <a:off x="3563889" y="4365104"/>
                <a:ext cx="13681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>
                    <a:ea typeface="標楷體" pitchFamily="65" charset="-120"/>
                  </a:rPr>
                  <a:t>0.7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/>
                        <a:ea typeface="標楷體" pitchFamily="65" charset="-120"/>
                      </a:rPr>
                      <m:t>小時</m:t>
                    </m:r>
                  </m:oMath>
                </a14:m>
                <a:endParaRPr lang="zh-TW" altLang="en-US" sz="2400" dirty="0">
                  <a:solidFill>
                    <a:schemeClr val="tx1"/>
                  </a:solidFill>
                  <a:latin typeface="+mj-lt"/>
                  <a:ea typeface="標楷體" pitchFamily="65" charset="-120"/>
                </a:endParaRPr>
              </a:p>
            </p:txBody>
          </p:sp>
        </mc:Choice>
        <mc:Fallback xmlns="">
          <p:sp>
            <p:nvSpPr>
              <p:cNvPr id="71" name="文字方塊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9" y="4365104"/>
                <a:ext cx="1368151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7143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4" name="表格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136575"/>
              </p:ext>
            </p:extLst>
          </p:nvPr>
        </p:nvGraphicFramePr>
        <p:xfrm>
          <a:off x="1477119" y="4498320"/>
          <a:ext cx="129468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681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字方塊 74"/>
              <p:cNvSpPr txBox="1"/>
              <p:nvPr/>
            </p:nvSpPr>
            <p:spPr>
              <a:xfrm>
                <a:off x="395536" y="5741425"/>
                <a:ext cx="28761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>
                    <a:solidFill>
                      <a:srgbClr val="C00000"/>
                    </a:solidFill>
                    <a:ea typeface="標楷體" pitchFamily="65" charset="-120"/>
                  </a:rPr>
                  <a:t>(</a:t>
                </a:r>
                <a:r>
                  <a:rPr lang="zh-TW" altLang="en-US" sz="2400" dirty="0" smtClean="0">
                    <a:solidFill>
                      <a:srgbClr val="C00000"/>
                    </a:solidFill>
                    <a:ea typeface="標楷體" pitchFamily="65" charset="-120"/>
                  </a:rPr>
                  <a:t>共有</a:t>
                </a:r>
                <a:r>
                  <a:rPr lang="en-US" altLang="zh-TW" sz="2400" dirty="0">
                    <a:solidFill>
                      <a:srgbClr val="C00000"/>
                    </a:solidFill>
                    <a:ea typeface="標楷體" pitchFamily="65" charset="-120"/>
                  </a:rPr>
                  <a:t>2</a:t>
                </a:r>
                <a:r>
                  <a:rPr lang="zh-TW" altLang="en-US" sz="2400" dirty="0" smtClean="0">
                    <a:solidFill>
                      <a:srgbClr val="C00000"/>
                    </a:solidFill>
                    <a:ea typeface="標楷體" pitchFamily="65" charset="-120"/>
                  </a:rPr>
                  <a:t>個</a:t>
                </a:r>
                <a:r>
                  <a:rPr lang="en-US" altLang="zh-TW" sz="2400" dirty="0" smtClean="0">
                    <a:solidFill>
                      <a:srgbClr val="C00000"/>
                    </a:solidFill>
                    <a:ea typeface="標楷體" pitchFamily="65" charset="-120"/>
                  </a:rPr>
                  <a:t>0.7</a:t>
                </a:r>
                <a14:m>
                  <m:oMath xmlns:m="http://schemas.openxmlformats.org/officeDocument/2006/math">
                    <m:r>
                      <a:rPr lang="zh-TW" altLang="en-US" sz="2400" i="1">
                        <a:solidFill>
                          <a:srgbClr val="C00000"/>
                        </a:solidFill>
                        <a:latin typeface="Cambria Math"/>
                        <a:ea typeface="標楷體" pitchFamily="65" charset="-120"/>
                      </a:rPr>
                      <m:t>小時</m:t>
                    </m:r>
                    <m:r>
                      <a:rPr lang="en-US" altLang="zh-TW" sz="2400" b="0" i="1" smtClean="0">
                        <a:solidFill>
                          <a:srgbClr val="C00000"/>
                        </a:solidFill>
                        <a:latin typeface="Cambria Math"/>
                        <a:ea typeface="標楷體" pitchFamily="65" charset="-120"/>
                      </a:rPr>
                      <m:t>)</m:t>
                    </m:r>
                  </m:oMath>
                </a14:m>
                <a:endParaRPr lang="zh-TW" altLang="en-US" sz="2400" dirty="0">
                  <a:solidFill>
                    <a:srgbClr val="C00000"/>
                  </a:solidFill>
                  <a:latin typeface="+mj-lt"/>
                  <a:ea typeface="標楷體" pitchFamily="65" charset="-120"/>
                </a:endParaRPr>
              </a:p>
            </p:txBody>
          </p:sp>
        </mc:Choice>
        <mc:Fallback xmlns="">
          <p:sp>
            <p:nvSpPr>
              <p:cNvPr id="75" name="文字方塊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741425"/>
                <a:ext cx="287618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390" t="-11842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向右箭號 3"/>
          <p:cNvSpPr/>
          <p:nvPr/>
        </p:nvSpPr>
        <p:spPr>
          <a:xfrm>
            <a:off x="3241570" y="5624912"/>
            <a:ext cx="432049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向右箭號 77"/>
          <p:cNvSpPr/>
          <p:nvPr/>
        </p:nvSpPr>
        <p:spPr>
          <a:xfrm>
            <a:off x="3241570" y="6309319"/>
            <a:ext cx="432049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文字方塊 78"/>
          <p:cNvSpPr txBox="1"/>
          <p:nvPr/>
        </p:nvSpPr>
        <p:spPr>
          <a:xfrm>
            <a:off x="3781057" y="5553772"/>
            <a:ext cx="998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C00000"/>
                </a:solidFill>
                <a:latin typeface="+mj-lt"/>
                <a:ea typeface="標楷體" pitchFamily="65" charset="-120"/>
              </a:rPr>
              <a:t>法一</a:t>
            </a:r>
            <a:r>
              <a:rPr lang="en-US" altLang="zh-TW" sz="2400" dirty="0" smtClean="0">
                <a:solidFill>
                  <a:srgbClr val="C00000"/>
                </a:solidFill>
                <a:latin typeface="+mj-lt"/>
                <a:ea typeface="標楷體" pitchFamily="65" charset="-120"/>
              </a:rPr>
              <a:t>:</a:t>
            </a:r>
          </a:p>
        </p:txBody>
      </p:sp>
      <p:sp>
        <p:nvSpPr>
          <p:cNvPr id="80" name="文字方塊 79"/>
          <p:cNvSpPr txBox="1"/>
          <p:nvPr/>
        </p:nvSpPr>
        <p:spPr>
          <a:xfrm>
            <a:off x="3781057" y="6273748"/>
            <a:ext cx="998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C00000"/>
                </a:solidFill>
                <a:latin typeface="+mj-lt"/>
                <a:ea typeface="標楷體" pitchFamily="65" charset="-120"/>
              </a:rPr>
              <a:t>法二</a:t>
            </a:r>
            <a:r>
              <a:rPr lang="en-US" altLang="zh-TW" sz="2400" dirty="0" smtClean="0">
                <a:solidFill>
                  <a:srgbClr val="C00000"/>
                </a:solidFill>
                <a:latin typeface="+mj-lt"/>
                <a:ea typeface="標楷體" pitchFamily="65" charset="-120"/>
              </a:rPr>
              <a:t>:</a:t>
            </a:r>
          </a:p>
        </p:txBody>
      </p:sp>
      <p:sp>
        <p:nvSpPr>
          <p:cNvPr id="81" name="文字方塊 80"/>
          <p:cNvSpPr txBox="1"/>
          <p:nvPr/>
        </p:nvSpPr>
        <p:spPr>
          <a:xfrm>
            <a:off x="4644008" y="551059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0.7+0.7</a:t>
            </a:r>
            <a:endParaRPr lang="zh-TW" altLang="en-US" sz="240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字方塊 81"/>
              <p:cNvSpPr txBox="1"/>
              <p:nvPr/>
            </p:nvSpPr>
            <p:spPr>
              <a:xfrm>
                <a:off x="4644008" y="6238179"/>
                <a:ext cx="16827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>
                    <a:ea typeface="標楷體" pitchFamily="65" charset="-120"/>
                  </a:rPr>
                  <a:t>0.7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  <a:ea typeface="標楷體" pitchFamily="65" charset="-120"/>
                      </a:rPr>
                      <m:t>×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/>
                        <a:ea typeface="標楷體" pitchFamily="65" charset="-120"/>
                      </a:rPr>
                      <m:t>2</m:t>
                    </m:r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/>
                        <a:ea typeface="標楷體" pitchFamily="65" charset="-120"/>
                      </a:rPr>
                      <m:t>=</m:t>
                    </m:r>
                  </m:oMath>
                </a14:m>
                <a:endParaRPr lang="zh-TW" altLang="en-US" sz="2400" dirty="0">
                  <a:solidFill>
                    <a:schemeClr val="tx1"/>
                  </a:solidFill>
                  <a:latin typeface="+mj-lt"/>
                  <a:ea typeface="標楷體" pitchFamily="65" charset="-120"/>
                </a:endParaRPr>
              </a:p>
            </p:txBody>
          </p:sp>
        </mc:Choice>
        <mc:Fallback xmlns="">
          <p:sp>
            <p:nvSpPr>
              <p:cNvPr id="82" name="文字方塊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6238179"/>
                <a:ext cx="168274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5797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文字方塊 89"/>
          <p:cNvSpPr txBox="1"/>
          <p:nvPr/>
        </p:nvSpPr>
        <p:spPr>
          <a:xfrm>
            <a:off x="6012160" y="6238178"/>
            <a:ext cx="1288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+mj-lt"/>
                <a:ea typeface="標楷體" pitchFamily="65" charset="-120"/>
              </a:rPr>
              <a:t>1.</a:t>
            </a:r>
            <a:r>
              <a:rPr lang="en-US" altLang="zh-TW" sz="2400" dirty="0">
                <a:latin typeface="+mj-lt"/>
                <a:ea typeface="標楷體" pitchFamily="65" charset="-120"/>
              </a:rPr>
              <a:t>4</a:t>
            </a:r>
            <a:endParaRPr lang="zh-TW" altLang="en-US" sz="240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156176" y="3068960"/>
            <a:ext cx="1288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直式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: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7335190" y="3559767"/>
            <a:ext cx="746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+mj-lt"/>
                <a:ea typeface="標楷體" pitchFamily="65" charset="-120"/>
              </a:rPr>
              <a:t>0.7</a:t>
            </a:r>
            <a:endParaRPr lang="zh-TW" altLang="en-US" sz="240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6629360" y="4035111"/>
                <a:ext cx="746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  <a:latin typeface="+mj-lt"/>
                  <a:ea typeface="標楷體" pitchFamily="65" charset="-120"/>
                </a:endParaRPr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360" y="4035111"/>
                <a:ext cx="74638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字方塊 32"/>
          <p:cNvSpPr txBox="1"/>
          <p:nvPr/>
        </p:nvSpPr>
        <p:spPr>
          <a:xfrm>
            <a:off x="7583186" y="4005064"/>
            <a:ext cx="373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+mj-lt"/>
                <a:ea typeface="標楷體" pitchFamily="65" charset="-120"/>
              </a:rPr>
              <a:t>2</a:t>
            </a:r>
            <a:endParaRPr lang="zh-TW" altLang="en-US" sz="240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cxnSp>
        <p:nvCxnSpPr>
          <p:cNvPr id="34" name="直線接點 33"/>
          <p:cNvCxnSpPr/>
          <p:nvPr/>
        </p:nvCxnSpPr>
        <p:spPr>
          <a:xfrm>
            <a:off x="6359904" y="4617798"/>
            <a:ext cx="223762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6722137" y="5394079"/>
                <a:ext cx="21215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>
                    <a:solidFill>
                      <a:srgbClr val="FF0000"/>
                    </a:solidFill>
                    <a:latin typeface="+mj-lt"/>
                    <a:ea typeface="標楷體" pitchFamily="65" charset="-12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TW" sz="2400" dirty="0" smtClean="0">
                        <a:solidFill>
                          <a:srgbClr val="FF0000"/>
                        </a:solidFill>
                        <a:latin typeface="Cambria Math"/>
                        <a:ea typeface="標楷體" pitchFamily="65" charset="-120"/>
                      </a:rPr>
                      <m:t>7</m:t>
                    </m:r>
                    <m:r>
                      <a:rPr lang="en-US" altLang="zh-TW" sz="24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TW" sz="24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2=14</m:t>
                    </m:r>
                  </m:oMath>
                </a14:m>
                <a:r>
                  <a:rPr lang="en-US" altLang="zh-TW" sz="2400" dirty="0" smtClean="0">
                    <a:solidFill>
                      <a:srgbClr val="FF0000"/>
                    </a:solidFill>
                    <a:latin typeface="+mj-lt"/>
                    <a:ea typeface="標楷體" pitchFamily="65" charset="-120"/>
                  </a:rPr>
                  <a:t>)</a:t>
                </a:r>
              </a:p>
              <a:p>
                <a:r>
                  <a:rPr lang="zh-TW" altLang="en-US" sz="2400" dirty="0">
                    <a:solidFill>
                      <a:srgbClr val="FF0000"/>
                    </a:solidFill>
                    <a:latin typeface="+mj-lt"/>
                    <a:ea typeface="標楷體" pitchFamily="65" charset="-120"/>
                  </a:rPr>
                  <a:t>為</a:t>
                </a:r>
                <a:r>
                  <a:rPr lang="en-US" altLang="zh-TW" sz="2400" b="1" dirty="0">
                    <a:solidFill>
                      <a:srgbClr val="FF0000"/>
                    </a:solidFill>
                    <a:latin typeface="+mj-lt"/>
                    <a:ea typeface="標楷體" pitchFamily="65" charset="-120"/>
                  </a:rPr>
                  <a:t>14</a:t>
                </a:r>
                <a:r>
                  <a:rPr lang="zh-TW" altLang="en-US" sz="2400" b="1" dirty="0">
                    <a:solidFill>
                      <a:srgbClr val="FF0000"/>
                    </a:solidFill>
                    <a:latin typeface="+mj-lt"/>
                    <a:ea typeface="標楷體" pitchFamily="65" charset="-120"/>
                  </a:rPr>
                  <a:t>個</a:t>
                </a:r>
                <a:r>
                  <a:rPr lang="en-US" altLang="zh-TW" sz="2400" b="1" dirty="0">
                    <a:solidFill>
                      <a:srgbClr val="FF0000"/>
                    </a:solidFill>
                    <a:latin typeface="+mj-lt"/>
                    <a:ea typeface="標楷體" pitchFamily="65" charset="-120"/>
                  </a:rPr>
                  <a:t>0.1</a:t>
                </a:r>
                <a:endParaRPr lang="zh-TW" altLang="en-US" sz="2400" b="1" dirty="0">
                  <a:solidFill>
                    <a:srgbClr val="FF0000"/>
                  </a:solidFill>
                  <a:latin typeface="+mj-lt"/>
                  <a:ea typeface="標楷體" pitchFamily="65" charset="-120"/>
                </a:endParaRPr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137" y="5394079"/>
                <a:ext cx="2121588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4598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文字方塊 35"/>
          <p:cNvSpPr txBox="1"/>
          <p:nvPr/>
        </p:nvSpPr>
        <p:spPr>
          <a:xfrm>
            <a:off x="7375740" y="4725144"/>
            <a:ext cx="1001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+mj-lt"/>
                <a:ea typeface="標楷體" pitchFamily="65" charset="-120"/>
              </a:rPr>
              <a:t>1</a:t>
            </a:r>
            <a:r>
              <a:rPr lang="zh-TW" altLang="en-US" sz="2400" dirty="0" smtClean="0">
                <a:latin typeface="+mj-lt"/>
                <a:ea typeface="標楷體" pitchFamily="65" charset="-120"/>
              </a:rPr>
              <a:t> </a:t>
            </a:r>
            <a:r>
              <a:rPr lang="en-US" altLang="zh-TW" sz="2400" dirty="0">
                <a:latin typeface="+mj-lt"/>
                <a:ea typeface="標楷體" pitchFamily="65" charset="-120"/>
              </a:rPr>
              <a:t>4</a:t>
            </a:r>
            <a:endParaRPr lang="zh-TW" altLang="en-US" sz="240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6767106" y="5553772"/>
            <a:ext cx="2121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  <a:latin typeface="+mj-lt"/>
                <a:ea typeface="標楷體" pitchFamily="65" charset="-120"/>
              </a:rPr>
              <a:t>(</a:t>
            </a:r>
            <a:r>
              <a:rPr lang="zh-TW" altLang="en-US" sz="1600" dirty="0" smtClean="0">
                <a:solidFill>
                  <a:srgbClr val="FF0000"/>
                </a:solidFill>
                <a:latin typeface="+mj-lt"/>
                <a:ea typeface="標楷體" pitchFamily="65" charset="-120"/>
              </a:rPr>
              <a:t>共一位小數點，</a:t>
            </a:r>
            <a:endParaRPr lang="en-US" altLang="zh-TW" sz="1600" dirty="0" smtClean="0">
              <a:solidFill>
                <a:srgbClr val="FF0000"/>
              </a:solidFill>
              <a:latin typeface="+mj-lt"/>
              <a:ea typeface="標楷體" pitchFamily="65" charset="-120"/>
            </a:endParaRPr>
          </a:p>
          <a:p>
            <a:r>
              <a:rPr lang="zh-TW" altLang="en-US" sz="1600" dirty="0">
                <a:solidFill>
                  <a:srgbClr val="FF0000"/>
                </a:solidFill>
                <a:latin typeface="+mj-lt"/>
                <a:ea typeface="標楷體" pitchFamily="65" charset="-120"/>
              </a:rPr>
              <a:t> </a:t>
            </a:r>
            <a:r>
              <a:rPr lang="zh-TW" altLang="en-US" sz="1600" dirty="0" smtClean="0">
                <a:solidFill>
                  <a:srgbClr val="FF0000"/>
                </a:solidFill>
                <a:latin typeface="+mj-lt"/>
                <a:ea typeface="標楷體" pitchFamily="65" charset="-120"/>
              </a:rPr>
              <a:t>故向左點一位。</a:t>
            </a:r>
            <a:r>
              <a:rPr lang="en-US" altLang="zh-TW" sz="1600" dirty="0" smtClean="0">
                <a:solidFill>
                  <a:srgbClr val="FF0000"/>
                </a:solidFill>
                <a:latin typeface="+mj-lt"/>
                <a:ea typeface="標楷體" pitchFamily="65" charset="-120"/>
              </a:rPr>
              <a:t>)</a:t>
            </a:r>
            <a:endParaRPr lang="zh-TW" altLang="en-US" sz="1600" dirty="0">
              <a:solidFill>
                <a:srgbClr val="FF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7452320" y="3737019"/>
            <a:ext cx="338461" cy="268045"/>
          </a:xfrm>
          <a:prstGeom prst="ellipse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文字方塊 38"/>
          <p:cNvSpPr txBox="1"/>
          <p:nvPr/>
        </p:nvSpPr>
        <p:spPr>
          <a:xfrm>
            <a:off x="7876334" y="4529485"/>
            <a:ext cx="373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rgbClr val="FF0000"/>
                </a:solidFill>
                <a:latin typeface="+mj-lt"/>
                <a:ea typeface="標楷體" pitchFamily="65" charset="-120"/>
              </a:rPr>
              <a:t>.</a:t>
            </a:r>
            <a:endParaRPr lang="zh-TW" altLang="en-US" sz="4400" dirty="0">
              <a:solidFill>
                <a:srgbClr val="FF0000"/>
              </a:solidFill>
              <a:latin typeface="+mj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530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2" nodeType="click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0217 4.81481E-6 C -0.0316 4.81481E-6 -0.04323 0.00393 -0.04323 0.00717 L -0.04323 0.01458 " pathEditMode="relative" rAng="0" ptsTypes="FfFF">
                                      <p:cBhvr>
                                        <p:cTn id="15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69" grpId="0"/>
      <p:bldP spid="71" grpId="0"/>
      <p:bldP spid="75" grpId="0"/>
      <p:bldP spid="75" grpId="1"/>
      <p:bldP spid="75" grpId="2"/>
      <p:bldP spid="4" grpId="0" animBg="1"/>
      <p:bldP spid="78" grpId="0" animBg="1"/>
      <p:bldP spid="79" grpId="0"/>
      <p:bldP spid="80" grpId="0"/>
      <p:bldP spid="81" grpId="0"/>
      <p:bldP spid="82" grpId="0"/>
      <p:bldP spid="90" grpId="0"/>
      <p:bldP spid="30" grpId="0"/>
      <p:bldP spid="31" grpId="0"/>
      <p:bldP spid="32" grpId="0"/>
      <p:bldP spid="33" grpId="0"/>
      <p:bldP spid="35" grpId="0"/>
      <p:bldP spid="35" grpId="1"/>
      <p:bldP spid="35" grpId="2"/>
      <p:bldP spid="35" grpId="3"/>
      <p:bldP spid="36" grpId="0"/>
      <p:bldP spid="37" grpId="0"/>
      <p:bldP spid="37" grpId="1"/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39" grpId="0"/>
      <p:bldP spid="3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476954" y="5822399"/>
            <a:ext cx="3847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小朋友一起來動動腦！</a:t>
            </a:r>
            <a:endParaRPr lang="zh-TW" altLang="en-US" sz="2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539552" y="548680"/>
            <a:ext cx="1368152" cy="57606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算算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9552" y="1916832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有一塊長方形農地，它的長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45.36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公尺，寬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30.5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公尺，面積是多少平方公尺？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552" y="3699029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坪約是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3.3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平方公尺。美惠家的庭院約有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12.54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坪，他家的庭院大約是多少平方公尺？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983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188640"/>
            <a:ext cx="8460431" cy="634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橢圓 5"/>
          <p:cNvSpPr/>
          <p:nvPr/>
        </p:nvSpPr>
        <p:spPr>
          <a:xfrm>
            <a:off x="611560" y="1628800"/>
            <a:ext cx="3384376" cy="57606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寶藏在哪裡</a:t>
            </a:r>
            <a:r>
              <a:rPr lang="en-US" altLang="zh-TW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</p:txBody>
      </p:sp>
      <p:sp>
        <p:nvSpPr>
          <p:cNvPr id="7" name="橢圓 6"/>
          <p:cNvSpPr/>
          <p:nvPr/>
        </p:nvSpPr>
        <p:spPr>
          <a:xfrm>
            <a:off x="573552" y="4869160"/>
            <a:ext cx="2376264" cy="576064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我是航海王</a:t>
            </a:r>
            <a:endParaRPr lang="zh-TW" altLang="en-US" sz="20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4788024" y="5661248"/>
            <a:ext cx="2520280" cy="576064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貨物買賣</a:t>
            </a:r>
            <a:endParaRPr lang="zh-TW" altLang="en-US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5580112" y="3310329"/>
            <a:ext cx="2376264" cy="576064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整裝待發</a:t>
            </a:r>
          </a:p>
        </p:txBody>
      </p:sp>
      <p:cxnSp>
        <p:nvCxnSpPr>
          <p:cNvPr id="3" name="弧形接點 2"/>
          <p:cNvCxnSpPr>
            <a:stCxn id="10" idx="4"/>
            <a:endCxn id="8" idx="0"/>
          </p:cNvCxnSpPr>
          <p:nvPr/>
        </p:nvCxnSpPr>
        <p:spPr>
          <a:xfrm rot="5400000">
            <a:off x="5520777" y="4413780"/>
            <a:ext cx="1774855" cy="720080"/>
          </a:xfrm>
          <a:prstGeom prst="curvedConnector3">
            <a:avLst/>
          </a:prstGeom>
          <a:ln w="381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弧形接點 11"/>
          <p:cNvCxnSpPr>
            <a:stCxn id="8" idx="2"/>
            <a:endCxn id="7" idx="4"/>
          </p:cNvCxnSpPr>
          <p:nvPr/>
        </p:nvCxnSpPr>
        <p:spPr>
          <a:xfrm rot="10800000">
            <a:off x="1761684" y="5445224"/>
            <a:ext cx="3026340" cy="504056"/>
          </a:xfrm>
          <a:prstGeom prst="curvedConnector2">
            <a:avLst/>
          </a:prstGeom>
          <a:ln w="381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弧形接點 13"/>
          <p:cNvCxnSpPr>
            <a:stCxn id="6" idx="4"/>
            <a:endCxn id="7" idx="0"/>
          </p:cNvCxnSpPr>
          <p:nvPr/>
        </p:nvCxnSpPr>
        <p:spPr>
          <a:xfrm rot="5400000">
            <a:off x="700568" y="3265980"/>
            <a:ext cx="2664296" cy="542064"/>
          </a:xfrm>
          <a:prstGeom prst="curvedConnector3">
            <a:avLst/>
          </a:prstGeom>
          <a:ln w="381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8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330" y="2147357"/>
            <a:ext cx="2514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507894" y="1268760"/>
            <a:ext cx="5669635" cy="634082"/>
          </a:xfrm>
        </p:spPr>
        <p:txBody>
          <a:bodyPr>
            <a:normAutofit/>
          </a:bodyPr>
          <a:lstStyle/>
          <a:p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小杰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在海邊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撿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到一個瓶中信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539552" y="332656"/>
            <a:ext cx="1152128" cy="63408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有天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539552" y="2179484"/>
            <a:ext cx="3168352" cy="63408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裡面有著一張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5815">
            <a:off x="3960139" y="3081922"/>
            <a:ext cx="742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1666424" y="3645024"/>
            <a:ext cx="2232247" cy="63408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藏寶圖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!!!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1691680" y="5517232"/>
            <a:ext cx="3564396" cy="63408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他決定去找寶藏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!!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847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043608" y="1628800"/>
            <a:ext cx="7992888" cy="288032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歷經了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終於到了目的地，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小杰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在洞穴裡找到了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7949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166438"/>
              </p:ext>
            </p:extLst>
          </p:nvPr>
        </p:nvGraphicFramePr>
        <p:xfrm>
          <a:off x="299743" y="3616727"/>
          <a:ext cx="74980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877869"/>
              </p:ext>
            </p:extLst>
          </p:nvPr>
        </p:nvGraphicFramePr>
        <p:xfrm>
          <a:off x="291396" y="3648725"/>
          <a:ext cx="2082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第四站 </a:t>
            </a: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寶藏在哪裡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?---</a:t>
            </a:r>
            <a:r>
              <a:rPr lang="zh-TW" altLang="en-US" sz="2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小數的除法</a:t>
            </a:r>
            <a:endParaRPr lang="zh-TW" altLang="en-US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378269" y="1052736"/>
            <a:ext cx="8219256" cy="108012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u="sng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小杰</a:t>
            </a:r>
            <a:r>
              <a:rPr lang="zh-TW" altLang="en-US" sz="28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在洞穴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裡找到</a:t>
            </a:r>
            <a:r>
              <a:rPr lang="en-US" altLang="zh-TW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3.6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公斤的黃金，</a:t>
            </a:r>
            <a:r>
              <a:rPr lang="en-US" altLang="zh-TW" sz="28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人平分，請問每一個人分得多少</a:t>
            </a:r>
            <a:r>
              <a:rPr lang="zh-TW" altLang="en-US" sz="28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黃金</a:t>
            </a:r>
            <a:r>
              <a:rPr lang="en-US" altLang="zh-TW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2800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95536" y="2370665"/>
            <a:ext cx="919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思考：</a:t>
            </a:r>
            <a:endParaRPr lang="zh-TW" altLang="en-US" sz="240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495941" y="2957350"/>
            <a:ext cx="6604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+mj-lt"/>
                <a:ea typeface="標楷體" pitchFamily="65" charset="-120"/>
              </a:rPr>
              <a:t>2</a:t>
            </a:r>
            <a:r>
              <a:rPr lang="en-US" altLang="zh-TW" sz="2400" dirty="0" smtClean="0">
                <a:latin typeface="+mj-lt"/>
                <a:ea typeface="標楷體" pitchFamily="65" charset="-120"/>
              </a:rPr>
              <a:t>. </a:t>
            </a:r>
            <a:r>
              <a:rPr lang="zh-TW" altLang="en-US" sz="2400" dirty="0" smtClean="0">
                <a:latin typeface="+mj-lt"/>
                <a:ea typeface="標楷體" pitchFamily="65" charset="-120"/>
              </a:rPr>
              <a:t>平分給</a:t>
            </a:r>
            <a:r>
              <a:rPr lang="en-US" altLang="zh-TW" sz="2400" dirty="0" smtClean="0">
                <a:latin typeface="+mj-lt"/>
                <a:ea typeface="標楷體" pitchFamily="65" charset="-120"/>
              </a:rPr>
              <a:t>6</a:t>
            </a:r>
            <a:r>
              <a:rPr lang="zh-TW" altLang="en-US" sz="2400" smtClean="0">
                <a:latin typeface="+mj-lt"/>
                <a:ea typeface="標楷體" pitchFamily="65" charset="-120"/>
              </a:rPr>
              <a:t>個人</a:t>
            </a:r>
            <a:r>
              <a:rPr lang="zh-TW" altLang="en-US" sz="2400" dirty="0" smtClean="0">
                <a:latin typeface="新細明體"/>
                <a:ea typeface="新細明體"/>
              </a:rPr>
              <a:t>→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使用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除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法</a:t>
            </a:r>
            <a:endParaRPr lang="en-US" altLang="zh-TW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477119" y="2293880"/>
            <a:ext cx="6604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+mj-lt"/>
                <a:ea typeface="標楷體" pitchFamily="65" charset="-120"/>
              </a:rPr>
              <a:t>1.</a:t>
            </a:r>
            <a:r>
              <a:rPr lang="zh-TW" altLang="en-US" sz="2400" dirty="0" smtClean="0">
                <a:latin typeface="+mj-lt"/>
                <a:ea typeface="標楷體" pitchFamily="65" charset="-120"/>
              </a:rPr>
              <a:t> 共有</a:t>
            </a:r>
            <a:r>
              <a:rPr lang="en-US" altLang="zh-TW" sz="2400" dirty="0" smtClean="0">
                <a:latin typeface="+mj-lt"/>
                <a:ea typeface="標楷體" pitchFamily="65" charset="-120"/>
              </a:rPr>
              <a:t>3.6</a:t>
            </a:r>
            <a:r>
              <a:rPr lang="zh-TW" altLang="en-US" sz="2400" dirty="0">
                <a:latin typeface="+mj-lt"/>
                <a:ea typeface="標楷體" pitchFamily="65" charset="-120"/>
              </a:rPr>
              <a:t>公斤的</a:t>
            </a:r>
            <a:r>
              <a:rPr lang="zh-TW" altLang="en-US" sz="2400" dirty="0" smtClean="0">
                <a:latin typeface="+mj-lt"/>
                <a:ea typeface="標楷體" pitchFamily="65" charset="-120"/>
              </a:rPr>
              <a:t>黃金</a:t>
            </a:r>
            <a:endParaRPr lang="zh-TW" altLang="en-US" sz="240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17632" y="4594117"/>
            <a:ext cx="2913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36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個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0.1 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平分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給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人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588389" y="5202098"/>
            <a:ext cx="765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+mj-lt"/>
                <a:ea typeface="標楷體" pitchFamily="65" charset="-120"/>
              </a:rPr>
              <a:t>0.6</a:t>
            </a:r>
            <a:endParaRPr lang="zh-TW" altLang="en-US" sz="2400" dirty="0">
              <a:solidFill>
                <a:srgbClr val="FF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722575" y="4185894"/>
            <a:ext cx="82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+mj-lt"/>
                <a:ea typeface="標楷體" pitchFamily="65" charset="-120"/>
              </a:rPr>
              <a:t>直式</a:t>
            </a:r>
            <a:r>
              <a:rPr lang="en-US" altLang="zh-TW" sz="2400" dirty="0">
                <a:latin typeface="+mj-lt"/>
                <a:ea typeface="標楷體" pitchFamily="65" charset="-120"/>
              </a:rPr>
              <a:t>:</a:t>
            </a:r>
            <a:endParaRPr lang="en-US" altLang="zh-TW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字方塊 20"/>
              <p:cNvSpPr txBox="1"/>
              <p:nvPr/>
            </p:nvSpPr>
            <p:spPr>
              <a:xfrm>
                <a:off x="7170673" y="4672439"/>
                <a:ext cx="11521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4000" i="1" smtClean="0">
                          <a:latin typeface="Cambria Math"/>
                          <a:ea typeface="標楷體" pitchFamily="65" charset="-120"/>
                        </a:rPr>
                        <m:t>3</m:t>
                      </m:r>
                      <m:r>
                        <a:rPr lang="en-US" altLang="zh-TW" sz="4000" b="0" i="1" smtClean="0">
                          <a:latin typeface="Cambria Math"/>
                          <a:ea typeface="標楷體" pitchFamily="65" charset="-120"/>
                        </a:rPr>
                        <m:t>.6</m:t>
                      </m:r>
                    </m:oMath>
                  </m:oMathPara>
                </a14:m>
                <a:endParaRPr lang="zh-TW" altLang="en-US" sz="4000" dirty="0">
                  <a:solidFill>
                    <a:schemeClr val="tx1"/>
                  </a:solidFill>
                  <a:latin typeface="+mj-lt"/>
                  <a:ea typeface="標楷體" pitchFamily="65" charset="-120"/>
                </a:endParaRPr>
              </a:p>
            </p:txBody>
          </p:sp>
        </mc:Choice>
        <mc:Fallback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673" y="4672439"/>
                <a:ext cx="1152128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字方塊 21"/>
              <p:cNvSpPr txBox="1"/>
              <p:nvPr/>
            </p:nvSpPr>
            <p:spPr>
              <a:xfrm>
                <a:off x="6528986" y="4689569"/>
                <a:ext cx="5760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4000" b="0" i="1" smtClean="0">
                          <a:latin typeface="Cambria Math"/>
                          <a:ea typeface="標楷體" pitchFamily="65" charset="-120"/>
                        </a:rPr>
                        <m:t>6</m:t>
                      </m:r>
                    </m:oMath>
                  </m:oMathPara>
                </a14:m>
                <a:endParaRPr lang="zh-TW" altLang="en-US" sz="4000" dirty="0">
                  <a:solidFill>
                    <a:schemeClr val="tx1"/>
                  </a:solidFill>
                  <a:latin typeface="+mj-lt"/>
                  <a:ea typeface="標楷體" pitchFamily="65" charset="-120"/>
                </a:endParaRPr>
              </a:p>
            </p:txBody>
          </p:sp>
        </mc:Choice>
        <mc:Fallback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986" y="4689569"/>
                <a:ext cx="576064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接點 22"/>
          <p:cNvCxnSpPr/>
          <p:nvPr/>
        </p:nvCxnSpPr>
        <p:spPr>
          <a:xfrm>
            <a:off x="7105050" y="4628267"/>
            <a:ext cx="1283374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7105050" y="4628267"/>
            <a:ext cx="0" cy="69194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字方塊 26"/>
              <p:cNvSpPr txBox="1"/>
              <p:nvPr/>
            </p:nvSpPr>
            <p:spPr>
              <a:xfrm>
                <a:off x="7827597" y="3920381"/>
                <a:ext cx="5760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4000" b="0" i="1" smtClean="0">
                          <a:latin typeface="Cambria Math"/>
                          <a:ea typeface="標楷體" pitchFamily="65" charset="-120"/>
                        </a:rPr>
                        <m:t>6</m:t>
                      </m:r>
                    </m:oMath>
                  </m:oMathPara>
                </a14:m>
                <a:endParaRPr lang="zh-TW" altLang="en-US" sz="4000" dirty="0">
                  <a:solidFill>
                    <a:schemeClr val="tx1"/>
                  </a:solidFill>
                  <a:latin typeface="+mj-lt"/>
                  <a:ea typeface="標楷體" pitchFamily="65" charset="-120"/>
                </a:endParaRPr>
              </a:p>
            </p:txBody>
          </p:sp>
        </mc:Choice>
        <mc:Fallback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597" y="3920381"/>
                <a:ext cx="576064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字方塊 27"/>
              <p:cNvSpPr txBox="1"/>
              <p:nvPr/>
            </p:nvSpPr>
            <p:spPr>
              <a:xfrm>
                <a:off x="7170673" y="5309820"/>
                <a:ext cx="11521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4000" i="1" smtClean="0">
                          <a:latin typeface="Cambria Math"/>
                          <a:ea typeface="標楷體" pitchFamily="65" charset="-120"/>
                        </a:rPr>
                        <m:t>3</m:t>
                      </m:r>
                      <m:r>
                        <a:rPr lang="zh-TW" altLang="en-US" sz="4000" b="0" i="1" smtClean="0">
                          <a:latin typeface="Cambria Math"/>
                          <a:ea typeface="標楷體" pitchFamily="65" charset="-120"/>
                        </a:rPr>
                        <m:t> </m:t>
                      </m:r>
                      <m:r>
                        <a:rPr lang="en-US" altLang="zh-TW" sz="4000" b="0" i="1" smtClean="0">
                          <a:latin typeface="Cambria Math"/>
                          <a:ea typeface="標楷體" pitchFamily="65" charset="-120"/>
                        </a:rPr>
                        <m:t>6</m:t>
                      </m:r>
                    </m:oMath>
                  </m:oMathPara>
                </a14:m>
                <a:endParaRPr lang="zh-TW" altLang="en-US" sz="4000" dirty="0">
                  <a:solidFill>
                    <a:schemeClr val="tx1"/>
                  </a:solidFill>
                  <a:latin typeface="+mj-lt"/>
                  <a:ea typeface="標楷體" pitchFamily="65" charset="-120"/>
                </a:endParaRPr>
              </a:p>
            </p:txBody>
          </p:sp>
        </mc:Choice>
        <mc:Fallback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673" y="5309820"/>
                <a:ext cx="1152128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接點 28"/>
          <p:cNvCxnSpPr/>
          <p:nvPr/>
        </p:nvCxnSpPr>
        <p:spPr>
          <a:xfrm>
            <a:off x="7087467" y="5999706"/>
            <a:ext cx="1283374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字方塊 29"/>
              <p:cNvSpPr txBox="1"/>
              <p:nvPr/>
            </p:nvSpPr>
            <p:spPr>
              <a:xfrm>
                <a:off x="7746737" y="6017706"/>
                <a:ext cx="5760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4000" i="1">
                          <a:latin typeface="Cambria Math"/>
                          <a:ea typeface="標楷體" pitchFamily="65" charset="-120"/>
                        </a:rPr>
                        <m:t>0</m:t>
                      </m:r>
                    </m:oMath>
                  </m:oMathPara>
                </a14:m>
                <a:endParaRPr lang="zh-TW" altLang="en-US" sz="4000" dirty="0">
                  <a:solidFill>
                    <a:schemeClr val="tx1"/>
                  </a:solidFill>
                  <a:latin typeface="+mj-lt"/>
                  <a:ea typeface="標楷體" pitchFamily="65" charset="-120"/>
                </a:endParaRPr>
              </a:p>
            </p:txBody>
          </p:sp>
        </mc:Choice>
        <mc:Fallback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737" y="6017706"/>
                <a:ext cx="576064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字方塊 30"/>
              <p:cNvSpPr txBox="1"/>
              <p:nvPr/>
            </p:nvSpPr>
            <p:spPr>
              <a:xfrm>
                <a:off x="7195721" y="3900921"/>
                <a:ext cx="5760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4000" i="1">
                          <a:latin typeface="Cambria Math"/>
                          <a:ea typeface="標楷體" pitchFamily="65" charset="-120"/>
                        </a:rPr>
                        <m:t>0</m:t>
                      </m:r>
                    </m:oMath>
                  </m:oMathPara>
                </a14:m>
                <a:endParaRPr lang="zh-TW" altLang="en-US" sz="4000" dirty="0">
                  <a:solidFill>
                    <a:schemeClr val="tx1"/>
                  </a:solidFill>
                  <a:latin typeface="+mj-lt"/>
                  <a:ea typeface="標楷體" pitchFamily="65" charset="-120"/>
                </a:endParaRPr>
              </a:p>
            </p:txBody>
          </p:sp>
        </mc:Choice>
        <mc:Fallback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721" y="3900921"/>
                <a:ext cx="576064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字方塊 31"/>
          <p:cNvSpPr txBox="1"/>
          <p:nvPr/>
        </p:nvSpPr>
        <p:spPr>
          <a:xfrm>
            <a:off x="7549376" y="3834145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 smtClean="0">
                <a:solidFill>
                  <a:srgbClr val="FF0000"/>
                </a:solidFill>
                <a:latin typeface="+mj-lt"/>
                <a:ea typeface="標楷體" pitchFamily="65" charset="-120"/>
              </a:rPr>
              <a:t>.</a:t>
            </a:r>
            <a:endParaRPr lang="zh-TW" altLang="en-US" sz="5400" dirty="0">
              <a:solidFill>
                <a:srgbClr val="FF00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477119" y="4134464"/>
            <a:ext cx="2494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+mj-lt"/>
                <a:ea typeface="標楷體" pitchFamily="65" charset="-120"/>
              </a:rPr>
              <a:t>共有</a:t>
            </a:r>
            <a:r>
              <a:rPr lang="en-US" altLang="zh-TW" sz="2400" dirty="0" smtClean="0">
                <a:latin typeface="+mj-lt"/>
                <a:ea typeface="標楷體" pitchFamily="65" charset="-120"/>
              </a:rPr>
              <a:t>36</a:t>
            </a:r>
            <a:r>
              <a:rPr lang="zh-TW" altLang="en-US" sz="2400" dirty="0" smtClean="0">
                <a:latin typeface="+mj-lt"/>
                <a:ea typeface="標楷體" pitchFamily="65" charset="-120"/>
              </a:rPr>
              <a:t>個</a:t>
            </a:r>
            <a:r>
              <a:rPr lang="en-US" altLang="zh-TW" sz="2400" dirty="0" smtClean="0">
                <a:latin typeface="+mj-lt"/>
                <a:ea typeface="標楷體" pitchFamily="65" charset="-120"/>
              </a:rPr>
              <a:t>0.1</a:t>
            </a:r>
            <a:endParaRPr lang="zh-TW" altLang="en-US" sz="240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6262066" y="3068960"/>
            <a:ext cx="2358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平分成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36</a:t>
            </a:r>
            <a:r>
              <a:rPr lang="zh-TW" altLang="en-US" sz="240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等分</a:t>
            </a:r>
            <a:endParaRPr lang="zh-TW" altLang="en-US" sz="240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323528" y="4132452"/>
            <a:ext cx="139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+mj-lt"/>
                <a:ea typeface="標楷體" pitchFamily="65" charset="-120"/>
              </a:rPr>
              <a:t>1</a:t>
            </a:r>
            <a:r>
              <a:rPr lang="zh-TW" altLang="en-US" sz="2400" dirty="0" smtClean="0">
                <a:latin typeface="+mj-lt"/>
                <a:ea typeface="標楷體" pitchFamily="65" charset="-120"/>
              </a:rPr>
              <a:t>個</a:t>
            </a:r>
            <a:r>
              <a:rPr lang="en-US" altLang="zh-TW" sz="2400" dirty="0" smtClean="0">
                <a:latin typeface="+mj-lt"/>
                <a:ea typeface="標楷體" pitchFamily="65" charset="-120"/>
              </a:rPr>
              <a:t>0.1</a:t>
            </a:r>
            <a:endParaRPr lang="zh-TW" altLang="en-US" sz="240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graphicFrame>
        <p:nvGraphicFramePr>
          <p:cNvPr id="35" name="表格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76349"/>
              </p:ext>
            </p:extLst>
          </p:nvPr>
        </p:nvGraphicFramePr>
        <p:xfrm>
          <a:off x="323528" y="3648725"/>
          <a:ext cx="74980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0" name="向右箭號 9"/>
          <p:cNvSpPr/>
          <p:nvPr/>
        </p:nvSpPr>
        <p:spPr>
          <a:xfrm>
            <a:off x="3142356" y="4720114"/>
            <a:ext cx="266999" cy="275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3544692" y="4609319"/>
            <a:ext cx="2469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人得到 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個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0.1</a:t>
            </a:r>
            <a:endParaRPr lang="en-US" altLang="zh-TW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" name="向右箭號 36"/>
          <p:cNvSpPr/>
          <p:nvPr/>
        </p:nvSpPr>
        <p:spPr>
          <a:xfrm>
            <a:off x="3117131" y="5320210"/>
            <a:ext cx="266999" cy="275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3" name="表格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02328"/>
              </p:ext>
            </p:extLst>
          </p:nvPr>
        </p:nvGraphicFramePr>
        <p:xfrm>
          <a:off x="314280" y="3634224"/>
          <a:ext cx="74980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2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6" grpId="0"/>
      <p:bldP spid="21" grpId="0"/>
      <p:bldP spid="22" grpId="0"/>
      <p:bldP spid="27" grpId="0"/>
      <p:bldP spid="28" grpId="0"/>
      <p:bldP spid="30" grpId="0"/>
      <p:bldP spid="31" grpId="0"/>
      <p:bldP spid="32" grpId="0"/>
      <p:bldP spid="24" grpId="0"/>
      <p:bldP spid="24" grpId="1"/>
      <p:bldP spid="26" grpId="0"/>
      <p:bldP spid="34" grpId="0"/>
      <p:bldP spid="34" grpId="1"/>
      <p:bldP spid="10" grpId="0" animBg="1"/>
      <p:bldP spid="36" grpId="0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476954" y="5822399"/>
            <a:ext cx="3847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小朋友一起來動動腦！</a:t>
            </a:r>
            <a:endParaRPr lang="zh-TW" altLang="en-US" sz="2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539552" y="548680"/>
            <a:ext cx="1368152" cy="57606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算算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9552" y="2028617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倉庫裡有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70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公斤的白米，平分裝成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袋，每袋有幾公斤？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1560" y="4005064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把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2.4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公升的牛奶瓶分成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杯，每杯是多少公升？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983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624237" y="836712"/>
            <a:ext cx="30043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結 束</a:t>
            </a:r>
            <a:endParaRPr lang="zh-TW" altLang="en-US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181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188640"/>
            <a:ext cx="8460431" cy="634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橢圓 5"/>
          <p:cNvSpPr/>
          <p:nvPr/>
        </p:nvSpPr>
        <p:spPr>
          <a:xfrm>
            <a:off x="611560" y="1628800"/>
            <a:ext cx="3384376" cy="576064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寶藏在哪裡</a:t>
            </a:r>
            <a:r>
              <a:rPr lang="en-US" altLang="zh-TW" sz="28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</p:txBody>
      </p:sp>
      <p:sp>
        <p:nvSpPr>
          <p:cNvPr id="7" name="橢圓 6"/>
          <p:cNvSpPr/>
          <p:nvPr/>
        </p:nvSpPr>
        <p:spPr>
          <a:xfrm>
            <a:off x="573552" y="4869160"/>
            <a:ext cx="2376264" cy="576064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我是航海王</a:t>
            </a:r>
          </a:p>
        </p:txBody>
      </p:sp>
      <p:sp>
        <p:nvSpPr>
          <p:cNvPr id="8" name="橢圓 7"/>
          <p:cNvSpPr/>
          <p:nvPr/>
        </p:nvSpPr>
        <p:spPr>
          <a:xfrm>
            <a:off x="4788024" y="5661248"/>
            <a:ext cx="2520280" cy="576064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貨物買賣</a:t>
            </a:r>
            <a:endParaRPr lang="zh-TW" altLang="en-US" sz="28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5580112" y="3310329"/>
            <a:ext cx="2376264" cy="57606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整裝待發</a:t>
            </a:r>
          </a:p>
        </p:txBody>
      </p:sp>
      <p:cxnSp>
        <p:nvCxnSpPr>
          <p:cNvPr id="3" name="弧形接點 2"/>
          <p:cNvCxnSpPr>
            <a:stCxn id="10" idx="4"/>
            <a:endCxn id="8" idx="0"/>
          </p:cNvCxnSpPr>
          <p:nvPr/>
        </p:nvCxnSpPr>
        <p:spPr>
          <a:xfrm rot="5400000">
            <a:off x="5520777" y="4413780"/>
            <a:ext cx="1774855" cy="720080"/>
          </a:xfrm>
          <a:prstGeom prst="curvedConnector3">
            <a:avLst/>
          </a:prstGeom>
          <a:ln w="381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弧形接點 11"/>
          <p:cNvCxnSpPr>
            <a:stCxn id="8" idx="2"/>
            <a:endCxn id="7" idx="4"/>
          </p:cNvCxnSpPr>
          <p:nvPr/>
        </p:nvCxnSpPr>
        <p:spPr>
          <a:xfrm rot="10800000">
            <a:off x="1761684" y="5445224"/>
            <a:ext cx="3026340" cy="504056"/>
          </a:xfrm>
          <a:prstGeom prst="curvedConnector2">
            <a:avLst/>
          </a:prstGeom>
          <a:ln w="381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弧形接點 13"/>
          <p:cNvCxnSpPr>
            <a:stCxn id="6" idx="4"/>
            <a:endCxn id="7" idx="0"/>
          </p:cNvCxnSpPr>
          <p:nvPr/>
        </p:nvCxnSpPr>
        <p:spPr>
          <a:xfrm rot="5400000">
            <a:off x="700568" y="3265980"/>
            <a:ext cx="2664296" cy="542064"/>
          </a:xfrm>
          <a:prstGeom prst="curvedConnector3">
            <a:avLst/>
          </a:prstGeom>
          <a:ln w="381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08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83568" y="2204864"/>
            <a:ext cx="7992888" cy="158417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出發前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必須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準備一些糧食與裝備，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我們來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看看他準備了甚麼東西吧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268799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第一站 整裝待發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2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認識小數</a:t>
            </a:r>
            <a:endParaRPr lang="zh-TW" altLang="en-US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985102"/>
              </p:ext>
            </p:extLst>
          </p:nvPr>
        </p:nvGraphicFramePr>
        <p:xfrm>
          <a:off x="395536" y="1052736"/>
          <a:ext cx="32403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</a:tblGrid>
              <a:tr h="21602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標題 1"/>
          <p:cNvSpPr txBox="1">
            <a:spLocks/>
          </p:cNvSpPr>
          <p:nvPr/>
        </p:nvSpPr>
        <p:spPr>
          <a:xfrm>
            <a:off x="251520" y="1484784"/>
            <a:ext cx="360040" cy="317041"/>
          </a:xfrm>
          <a:prstGeom prst="rect">
            <a:avLst/>
          </a:prstGeom>
        </p:spPr>
        <p:txBody>
          <a:bodyPr vert="horz" anchor="b"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endParaRPr lang="zh-TW" altLang="en-US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491880" y="1484783"/>
            <a:ext cx="360040" cy="317041"/>
          </a:xfrm>
          <a:prstGeom prst="rect">
            <a:avLst/>
          </a:prstGeom>
        </p:spPr>
        <p:txBody>
          <a:bodyPr vert="horz" anchor="b"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TW" altLang="en-US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向上箭號 2"/>
          <p:cNvSpPr/>
          <p:nvPr/>
        </p:nvSpPr>
        <p:spPr>
          <a:xfrm>
            <a:off x="611247" y="1526463"/>
            <a:ext cx="360040" cy="363540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211960" y="1006717"/>
                <a:ext cx="505267" cy="636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006717"/>
                <a:ext cx="505267" cy="6365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標題 1"/>
          <p:cNvSpPr txBox="1">
            <a:spLocks/>
          </p:cNvSpPr>
          <p:nvPr/>
        </p:nvSpPr>
        <p:spPr>
          <a:xfrm>
            <a:off x="4717227" y="1167743"/>
            <a:ext cx="1471220" cy="317041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TW" altLang="en-US" sz="18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小數表示為</a:t>
            </a:r>
            <a:endParaRPr lang="zh-TW" altLang="en-US" sz="18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5936418" y="1164665"/>
            <a:ext cx="795821" cy="31704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zh-TW" sz="2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0.1</a:t>
            </a:r>
            <a:endParaRPr lang="zh-TW" altLang="en-US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378946"/>
              </p:ext>
            </p:extLst>
          </p:nvPr>
        </p:nvGraphicFramePr>
        <p:xfrm>
          <a:off x="418190" y="1916763"/>
          <a:ext cx="32403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</a:tblGrid>
              <a:tr h="21602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標題 1"/>
          <p:cNvSpPr txBox="1">
            <a:spLocks/>
          </p:cNvSpPr>
          <p:nvPr/>
        </p:nvSpPr>
        <p:spPr>
          <a:xfrm>
            <a:off x="274174" y="2348811"/>
            <a:ext cx="360040" cy="317041"/>
          </a:xfrm>
          <a:prstGeom prst="rect">
            <a:avLst/>
          </a:prstGeom>
        </p:spPr>
        <p:txBody>
          <a:bodyPr vert="horz" anchor="b"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endParaRPr lang="zh-TW" altLang="en-US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3514534" y="2348810"/>
            <a:ext cx="360040" cy="317041"/>
          </a:xfrm>
          <a:prstGeom prst="rect">
            <a:avLst/>
          </a:prstGeom>
        </p:spPr>
        <p:txBody>
          <a:bodyPr vert="horz" anchor="b"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TW" altLang="en-US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向上箭號 12"/>
          <p:cNvSpPr/>
          <p:nvPr/>
        </p:nvSpPr>
        <p:spPr>
          <a:xfrm>
            <a:off x="893774" y="2345733"/>
            <a:ext cx="360040" cy="363540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234614" y="1870744"/>
                <a:ext cx="505267" cy="636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614" y="1870744"/>
                <a:ext cx="505267" cy="6365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標題 1"/>
          <p:cNvSpPr txBox="1">
            <a:spLocks/>
          </p:cNvSpPr>
          <p:nvPr/>
        </p:nvSpPr>
        <p:spPr>
          <a:xfrm>
            <a:off x="4739881" y="2031770"/>
            <a:ext cx="1471220" cy="317041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TW" altLang="en-US" sz="18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小數表示為</a:t>
            </a:r>
            <a:endParaRPr lang="zh-TW" altLang="en-US" sz="18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5959072" y="2028692"/>
            <a:ext cx="795821" cy="31704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zh-TW" sz="2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0.2</a:t>
            </a:r>
            <a:endParaRPr lang="zh-TW" altLang="en-US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513251"/>
              </p:ext>
            </p:extLst>
          </p:nvPr>
        </p:nvGraphicFramePr>
        <p:xfrm>
          <a:off x="395536" y="2799219"/>
          <a:ext cx="32403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</a:tblGrid>
              <a:tr h="21602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8" name="標題 1"/>
          <p:cNvSpPr txBox="1">
            <a:spLocks/>
          </p:cNvSpPr>
          <p:nvPr/>
        </p:nvSpPr>
        <p:spPr>
          <a:xfrm>
            <a:off x="251520" y="3231267"/>
            <a:ext cx="360040" cy="317041"/>
          </a:xfrm>
          <a:prstGeom prst="rect">
            <a:avLst/>
          </a:prstGeom>
        </p:spPr>
        <p:txBody>
          <a:bodyPr vert="horz" anchor="b"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endParaRPr lang="zh-TW" altLang="en-US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3491880" y="3231266"/>
            <a:ext cx="360040" cy="317041"/>
          </a:xfrm>
          <a:prstGeom prst="rect">
            <a:avLst/>
          </a:prstGeom>
        </p:spPr>
        <p:txBody>
          <a:bodyPr vert="horz" anchor="b"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TW" altLang="en-US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向上箭號 19"/>
          <p:cNvSpPr/>
          <p:nvPr/>
        </p:nvSpPr>
        <p:spPr>
          <a:xfrm>
            <a:off x="1187624" y="3237330"/>
            <a:ext cx="360040" cy="363540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211960" y="2753200"/>
                <a:ext cx="505267" cy="636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753200"/>
                <a:ext cx="505267" cy="6365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標題 1"/>
          <p:cNvSpPr txBox="1">
            <a:spLocks/>
          </p:cNvSpPr>
          <p:nvPr/>
        </p:nvSpPr>
        <p:spPr>
          <a:xfrm>
            <a:off x="4717227" y="2914226"/>
            <a:ext cx="1471220" cy="317041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TW" altLang="en-US" sz="18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小數表示為</a:t>
            </a:r>
            <a:endParaRPr lang="zh-TW" altLang="en-US" sz="18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標題 1"/>
          <p:cNvSpPr txBox="1">
            <a:spLocks/>
          </p:cNvSpPr>
          <p:nvPr/>
        </p:nvSpPr>
        <p:spPr>
          <a:xfrm>
            <a:off x="5936418" y="2911148"/>
            <a:ext cx="795821" cy="31704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zh-TW" sz="2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0.3</a:t>
            </a:r>
            <a:endParaRPr lang="zh-TW" altLang="en-US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375318"/>
              </p:ext>
            </p:extLst>
          </p:nvPr>
        </p:nvGraphicFramePr>
        <p:xfrm>
          <a:off x="395536" y="4106081"/>
          <a:ext cx="32403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</a:tblGrid>
              <a:tr h="21602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標題 1"/>
          <p:cNvSpPr txBox="1">
            <a:spLocks/>
          </p:cNvSpPr>
          <p:nvPr/>
        </p:nvSpPr>
        <p:spPr>
          <a:xfrm>
            <a:off x="251520" y="4538129"/>
            <a:ext cx="360040" cy="317041"/>
          </a:xfrm>
          <a:prstGeom prst="rect">
            <a:avLst/>
          </a:prstGeom>
        </p:spPr>
        <p:txBody>
          <a:bodyPr vert="horz" anchor="b"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endParaRPr lang="zh-TW" altLang="en-US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標題 1"/>
          <p:cNvSpPr txBox="1">
            <a:spLocks/>
          </p:cNvSpPr>
          <p:nvPr/>
        </p:nvSpPr>
        <p:spPr>
          <a:xfrm>
            <a:off x="3491880" y="4538128"/>
            <a:ext cx="360040" cy="317041"/>
          </a:xfrm>
          <a:prstGeom prst="rect">
            <a:avLst/>
          </a:prstGeom>
        </p:spPr>
        <p:txBody>
          <a:bodyPr vert="horz" anchor="b"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TW" altLang="en-US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向上箭號 26"/>
          <p:cNvSpPr/>
          <p:nvPr/>
        </p:nvSpPr>
        <p:spPr>
          <a:xfrm>
            <a:off x="2843808" y="4546209"/>
            <a:ext cx="360040" cy="363540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4211960" y="4060062"/>
                <a:ext cx="505267" cy="636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060062"/>
                <a:ext cx="505267" cy="6365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標題 1"/>
          <p:cNvSpPr txBox="1">
            <a:spLocks/>
          </p:cNvSpPr>
          <p:nvPr/>
        </p:nvSpPr>
        <p:spPr>
          <a:xfrm>
            <a:off x="4717227" y="4221088"/>
            <a:ext cx="1471220" cy="317041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TW" altLang="en-US" sz="18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小數表示為</a:t>
            </a:r>
            <a:endParaRPr lang="zh-TW" altLang="en-US" sz="18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標題 1"/>
          <p:cNvSpPr txBox="1">
            <a:spLocks/>
          </p:cNvSpPr>
          <p:nvPr/>
        </p:nvSpPr>
        <p:spPr>
          <a:xfrm>
            <a:off x="5936418" y="4218010"/>
            <a:ext cx="795821" cy="31704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zh-TW" sz="2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0.8</a:t>
            </a:r>
            <a:endParaRPr lang="zh-TW" altLang="en-US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1" name="表格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179449"/>
              </p:ext>
            </p:extLst>
          </p:nvPr>
        </p:nvGraphicFramePr>
        <p:xfrm>
          <a:off x="395536" y="5007456"/>
          <a:ext cx="32403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</a:tblGrid>
              <a:tr h="21602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" name="標題 1"/>
          <p:cNvSpPr txBox="1">
            <a:spLocks/>
          </p:cNvSpPr>
          <p:nvPr/>
        </p:nvSpPr>
        <p:spPr>
          <a:xfrm>
            <a:off x="251520" y="5416191"/>
            <a:ext cx="360040" cy="317041"/>
          </a:xfrm>
          <a:prstGeom prst="rect">
            <a:avLst/>
          </a:prstGeom>
        </p:spPr>
        <p:txBody>
          <a:bodyPr vert="horz" anchor="b"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endParaRPr lang="zh-TW" altLang="en-US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" name="標題 1"/>
          <p:cNvSpPr txBox="1">
            <a:spLocks/>
          </p:cNvSpPr>
          <p:nvPr/>
        </p:nvSpPr>
        <p:spPr>
          <a:xfrm>
            <a:off x="3491880" y="5416190"/>
            <a:ext cx="360040" cy="317041"/>
          </a:xfrm>
          <a:prstGeom prst="rect">
            <a:avLst/>
          </a:prstGeom>
        </p:spPr>
        <p:txBody>
          <a:bodyPr vert="horz" anchor="b"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TW" altLang="en-US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4" name="向上箭號 33"/>
          <p:cNvSpPr/>
          <p:nvPr/>
        </p:nvSpPr>
        <p:spPr>
          <a:xfrm>
            <a:off x="3144644" y="5438610"/>
            <a:ext cx="360040" cy="363540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4211960" y="4938124"/>
                <a:ext cx="505267" cy="636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938124"/>
                <a:ext cx="505267" cy="6365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標題 1"/>
          <p:cNvSpPr txBox="1">
            <a:spLocks/>
          </p:cNvSpPr>
          <p:nvPr/>
        </p:nvSpPr>
        <p:spPr>
          <a:xfrm>
            <a:off x="4717227" y="5099150"/>
            <a:ext cx="1471220" cy="317041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TW" altLang="en-US" sz="18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小數表示為</a:t>
            </a:r>
            <a:endParaRPr lang="zh-TW" altLang="en-US" sz="18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7" name="標題 1"/>
          <p:cNvSpPr txBox="1">
            <a:spLocks/>
          </p:cNvSpPr>
          <p:nvPr/>
        </p:nvSpPr>
        <p:spPr>
          <a:xfrm>
            <a:off x="5936418" y="5096072"/>
            <a:ext cx="795821" cy="31704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zh-TW" sz="2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0.9</a:t>
            </a:r>
            <a:endParaRPr lang="zh-TW" altLang="en-US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8" name="表格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259365"/>
              </p:ext>
            </p:extLst>
          </p:nvPr>
        </p:nvGraphicFramePr>
        <p:xfrm>
          <a:off x="408340" y="5871552"/>
          <a:ext cx="32403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</a:tblGrid>
              <a:tr h="21602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" name="標題 1"/>
          <p:cNvSpPr txBox="1">
            <a:spLocks/>
          </p:cNvSpPr>
          <p:nvPr/>
        </p:nvSpPr>
        <p:spPr>
          <a:xfrm>
            <a:off x="264324" y="6280217"/>
            <a:ext cx="360040" cy="317041"/>
          </a:xfrm>
          <a:prstGeom prst="rect">
            <a:avLst/>
          </a:prstGeom>
        </p:spPr>
        <p:txBody>
          <a:bodyPr vert="horz" anchor="b"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endParaRPr lang="zh-TW" altLang="en-US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" name="標題 1"/>
          <p:cNvSpPr txBox="1">
            <a:spLocks/>
          </p:cNvSpPr>
          <p:nvPr/>
        </p:nvSpPr>
        <p:spPr>
          <a:xfrm>
            <a:off x="3504684" y="6280216"/>
            <a:ext cx="360040" cy="317041"/>
          </a:xfrm>
          <a:prstGeom prst="rect">
            <a:avLst/>
          </a:prstGeom>
        </p:spPr>
        <p:txBody>
          <a:bodyPr vert="horz" anchor="b"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TW" altLang="en-US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1" name="向上箭號 40"/>
          <p:cNvSpPr/>
          <p:nvPr/>
        </p:nvSpPr>
        <p:spPr>
          <a:xfrm>
            <a:off x="3443071" y="6287103"/>
            <a:ext cx="360040" cy="363540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4224764" y="5802150"/>
                <a:ext cx="505267" cy="636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764" y="5802150"/>
                <a:ext cx="505267" cy="6365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標題 1"/>
          <p:cNvSpPr txBox="1">
            <a:spLocks/>
          </p:cNvSpPr>
          <p:nvPr/>
        </p:nvSpPr>
        <p:spPr>
          <a:xfrm>
            <a:off x="4730031" y="5963176"/>
            <a:ext cx="1471220" cy="317041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TW" altLang="en-US" sz="18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小數表示為</a:t>
            </a:r>
            <a:endParaRPr lang="zh-TW" altLang="en-US" sz="18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4" name="標題 1"/>
          <p:cNvSpPr txBox="1">
            <a:spLocks/>
          </p:cNvSpPr>
          <p:nvPr/>
        </p:nvSpPr>
        <p:spPr>
          <a:xfrm>
            <a:off x="5949222" y="5960098"/>
            <a:ext cx="795821" cy="31704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zh-TW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TW" altLang="en-US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5" name="標題 1"/>
          <p:cNvSpPr txBox="1">
            <a:spLocks/>
          </p:cNvSpPr>
          <p:nvPr/>
        </p:nvSpPr>
        <p:spPr>
          <a:xfrm>
            <a:off x="6376046" y="5926860"/>
            <a:ext cx="1728192" cy="317041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zh-TW" sz="1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</a:t>
            </a:r>
            <a:r>
              <a:rPr lang="en-US" altLang="zh-TW" sz="1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</a:t>
            </a:r>
            <a:r>
              <a:rPr lang="en-US" altLang="zh-TW" sz="1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0.10)</a:t>
            </a:r>
            <a:endParaRPr lang="zh-TW" altLang="en-US" sz="18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46" name="直線接點 45"/>
          <p:cNvCxnSpPr/>
          <p:nvPr/>
        </p:nvCxnSpPr>
        <p:spPr>
          <a:xfrm>
            <a:off x="2123728" y="3389785"/>
            <a:ext cx="0" cy="47126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48" y="1196752"/>
            <a:ext cx="3207353" cy="2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9" y="2060848"/>
            <a:ext cx="3207353" cy="2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43" y="2930831"/>
            <a:ext cx="3207353" cy="2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91" y="4247629"/>
            <a:ext cx="3207353" cy="2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45" y="5115236"/>
            <a:ext cx="3207353" cy="2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5980311"/>
            <a:ext cx="3207353" cy="2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4" name="表格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884613"/>
              </p:ext>
            </p:extLst>
          </p:nvPr>
        </p:nvGraphicFramePr>
        <p:xfrm>
          <a:off x="403947" y="1041129"/>
          <a:ext cx="32403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53"/>
                <a:gridCol w="237319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</a:tblGrid>
              <a:tr h="21602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" name="表格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109643"/>
              </p:ext>
            </p:extLst>
          </p:nvPr>
        </p:nvGraphicFramePr>
        <p:xfrm>
          <a:off x="429626" y="1909645"/>
          <a:ext cx="32403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53"/>
                <a:gridCol w="237319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</a:tblGrid>
              <a:tr h="21602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6" name="表格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933109"/>
              </p:ext>
            </p:extLst>
          </p:nvPr>
        </p:nvGraphicFramePr>
        <p:xfrm>
          <a:off x="400642" y="2796359"/>
          <a:ext cx="32403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53"/>
                <a:gridCol w="208280"/>
                <a:gridCol w="353075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</a:tblGrid>
              <a:tr h="21602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7" name="表格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156433"/>
              </p:ext>
            </p:extLst>
          </p:nvPr>
        </p:nvGraphicFramePr>
        <p:xfrm>
          <a:off x="395536" y="4102684"/>
          <a:ext cx="32403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53"/>
                <a:gridCol w="237319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</a:tblGrid>
              <a:tr h="21602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8" name="表格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810287"/>
              </p:ext>
            </p:extLst>
          </p:nvPr>
        </p:nvGraphicFramePr>
        <p:xfrm>
          <a:off x="394244" y="5013176"/>
          <a:ext cx="32403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53"/>
                <a:gridCol w="237319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</a:tblGrid>
              <a:tr h="21602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9" name="表格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115211"/>
              </p:ext>
            </p:extLst>
          </p:nvPr>
        </p:nvGraphicFramePr>
        <p:xfrm>
          <a:off x="407541" y="5853697"/>
          <a:ext cx="324036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53"/>
                <a:gridCol w="237319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</a:tblGrid>
              <a:tr h="21602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cxnSp>
        <p:nvCxnSpPr>
          <p:cNvPr id="69" name="直線接點 68"/>
          <p:cNvCxnSpPr/>
          <p:nvPr/>
        </p:nvCxnSpPr>
        <p:spPr>
          <a:xfrm>
            <a:off x="791267" y="1167743"/>
            <a:ext cx="0" cy="239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直線接點 76"/>
          <p:cNvCxnSpPr/>
          <p:nvPr/>
        </p:nvCxnSpPr>
        <p:spPr>
          <a:xfrm>
            <a:off x="1073794" y="2031839"/>
            <a:ext cx="0" cy="239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直線接點 77"/>
          <p:cNvCxnSpPr/>
          <p:nvPr/>
        </p:nvCxnSpPr>
        <p:spPr>
          <a:xfrm>
            <a:off x="755576" y="2031839"/>
            <a:ext cx="0" cy="239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線接點 78"/>
          <p:cNvCxnSpPr/>
          <p:nvPr/>
        </p:nvCxnSpPr>
        <p:spPr>
          <a:xfrm>
            <a:off x="755576" y="2930831"/>
            <a:ext cx="0" cy="239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直線接點 79"/>
          <p:cNvCxnSpPr/>
          <p:nvPr/>
        </p:nvCxnSpPr>
        <p:spPr>
          <a:xfrm>
            <a:off x="1073794" y="2930831"/>
            <a:ext cx="0" cy="239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直線接點 80"/>
          <p:cNvCxnSpPr/>
          <p:nvPr/>
        </p:nvCxnSpPr>
        <p:spPr>
          <a:xfrm>
            <a:off x="1382072" y="2945065"/>
            <a:ext cx="0" cy="239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直線接點 81"/>
          <p:cNvCxnSpPr/>
          <p:nvPr/>
        </p:nvCxnSpPr>
        <p:spPr>
          <a:xfrm>
            <a:off x="755576" y="4233124"/>
            <a:ext cx="0" cy="239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直線接點 82"/>
          <p:cNvCxnSpPr/>
          <p:nvPr/>
        </p:nvCxnSpPr>
        <p:spPr>
          <a:xfrm>
            <a:off x="1073794" y="4233124"/>
            <a:ext cx="0" cy="239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直線接點 83"/>
          <p:cNvCxnSpPr/>
          <p:nvPr/>
        </p:nvCxnSpPr>
        <p:spPr>
          <a:xfrm>
            <a:off x="1367644" y="4233124"/>
            <a:ext cx="0" cy="239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直線接點 84"/>
          <p:cNvCxnSpPr/>
          <p:nvPr/>
        </p:nvCxnSpPr>
        <p:spPr>
          <a:xfrm>
            <a:off x="1691680" y="4233124"/>
            <a:ext cx="0" cy="239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直線接點 85"/>
          <p:cNvCxnSpPr/>
          <p:nvPr/>
        </p:nvCxnSpPr>
        <p:spPr>
          <a:xfrm>
            <a:off x="1978510" y="4233124"/>
            <a:ext cx="0" cy="239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直線接點 86"/>
          <p:cNvCxnSpPr/>
          <p:nvPr/>
        </p:nvCxnSpPr>
        <p:spPr>
          <a:xfrm>
            <a:off x="2267744" y="4233124"/>
            <a:ext cx="0" cy="239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直線接點 87"/>
          <p:cNvCxnSpPr/>
          <p:nvPr/>
        </p:nvCxnSpPr>
        <p:spPr>
          <a:xfrm>
            <a:off x="2627784" y="4221088"/>
            <a:ext cx="0" cy="239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直線接點 88"/>
          <p:cNvCxnSpPr/>
          <p:nvPr/>
        </p:nvCxnSpPr>
        <p:spPr>
          <a:xfrm>
            <a:off x="2987824" y="4233124"/>
            <a:ext cx="0" cy="239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線接點 89"/>
          <p:cNvCxnSpPr/>
          <p:nvPr/>
        </p:nvCxnSpPr>
        <p:spPr>
          <a:xfrm>
            <a:off x="737320" y="5136843"/>
            <a:ext cx="0" cy="239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直線接點 90"/>
          <p:cNvCxnSpPr/>
          <p:nvPr/>
        </p:nvCxnSpPr>
        <p:spPr>
          <a:xfrm>
            <a:off x="1055538" y="5136843"/>
            <a:ext cx="0" cy="239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直線接點 91"/>
          <p:cNvCxnSpPr/>
          <p:nvPr/>
        </p:nvCxnSpPr>
        <p:spPr>
          <a:xfrm>
            <a:off x="1349388" y="5136843"/>
            <a:ext cx="0" cy="239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直線接點 92"/>
          <p:cNvCxnSpPr/>
          <p:nvPr/>
        </p:nvCxnSpPr>
        <p:spPr>
          <a:xfrm>
            <a:off x="1673424" y="5136843"/>
            <a:ext cx="0" cy="239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直線接點 93"/>
          <p:cNvCxnSpPr/>
          <p:nvPr/>
        </p:nvCxnSpPr>
        <p:spPr>
          <a:xfrm>
            <a:off x="1960254" y="5136843"/>
            <a:ext cx="0" cy="239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直線接點 94"/>
          <p:cNvCxnSpPr/>
          <p:nvPr/>
        </p:nvCxnSpPr>
        <p:spPr>
          <a:xfrm>
            <a:off x="2249488" y="5136843"/>
            <a:ext cx="0" cy="239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直線接點 95"/>
          <p:cNvCxnSpPr/>
          <p:nvPr/>
        </p:nvCxnSpPr>
        <p:spPr>
          <a:xfrm>
            <a:off x="2609528" y="5124807"/>
            <a:ext cx="0" cy="239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直線接點 96"/>
          <p:cNvCxnSpPr/>
          <p:nvPr/>
        </p:nvCxnSpPr>
        <p:spPr>
          <a:xfrm>
            <a:off x="2969568" y="5136843"/>
            <a:ext cx="0" cy="239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直線接點 97"/>
          <p:cNvCxnSpPr/>
          <p:nvPr/>
        </p:nvCxnSpPr>
        <p:spPr>
          <a:xfrm>
            <a:off x="737320" y="5980311"/>
            <a:ext cx="0" cy="239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直線接點 98"/>
          <p:cNvCxnSpPr/>
          <p:nvPr/>
        </p:nvCxnSpPr>
        <p:spPr>
          <a:xfrm>
            <a:off x="1055538" y="5980311"/>
            <a:ext cx="0" cy="239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直線接點 99"/>
          <p:cNvCxnSpPr/>
          <p:nvPr/>
        </p:nvCxnSpPr>
        <p:spPr>
          <a:xfrm>
            <a:off x="1349388" y="5980311"/>
            <a:ext cx="0" cy="239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直線接點 100"/>
          <p:cNvCxnSpPr/>
          <p:nvPr/>
        </p:nvCxnSpPr>
        <p:spPr>
          <a:xfrm>
            <a:off x="1673424" y="5980311"/>
            <a:ext cx="0" cy="239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直線接點 101"/>
          <p:cNvCxnSpPr/>
          <p:nvPr/>
        </p:nvCxnSpPr>
        <p:spPr>
          <a:xfrm>
            <a:off x="1960254" y="5980311"/>
            <a:ext cx="0" cy="239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直線接點 102"/>
          <p:cNvCxnSpPr/>
          <p:nvPr/>
        </p:nvCxnSpPr>
        <p:spPr>
          <a:xfrm>
            <a:off x="2249488" y="5980311"/>
            <a:ext cx="0" cy="239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直線接點 103"/>
          <p:cNvCxnSpPr/>
          <p:nvPr/>
        </p:nvCxnSpPr>
        <p:spPr>
          <a:xfrm>
            <a:off x="2609528" y="5968275"/>
            <a:ext cx="0" cy="239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直線接點 104"/>
          <p:cNvCxnSpPr/>
          <p:nvPr/>
        </p:nvCxnSpPr>
        <p:spPr>
          <a:xfrm>
            <a:off x="2969568" y="5980311"/>
            <a:ext cx="0" cy="239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直線接點 105"/>
          <p:cNvCxnSpPr/>
          <p:nvPr/>
        </p:nvCxnSpPr>
        <p:spPr>
          <a:xfrm>
            <a:off x="3324664" y="5124807"/>
            <a:ext cx="0" cy="239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直線接點 106"/>
          <p:cNvCxnSpPr/>
          <p:nvPr/>
        </p:nvCxnSpPr>
        <p:spPr>
          <a:xfrm>
            <a:off x="3324664" y="5972467"/>
            <a:ext cx="0" cy="2391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69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9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1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4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5" presetClass="emph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35" presetClass="emph" presetSubtype="0" fill="hold" grpId="2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 animBg="1"/>
      <p:bldP spid="6" grpId="0"/>
      <p:bldP spid="8" grpId="0"/>
      <p:bldP spid="9" grpId="0"/>
      <p:bldP spid="11" grpId="0"/>
      <p:bldP spid="12" grpId="0"/>
      <p:bldP spid="13" grpId="0" animBg="1"/>
      <p:bldP spid="14" grpId="0"/>
      <p:bldP spid="15" grpId="0"/>
      <p:bldP spid="16" grpId="0"/>
      <p:bldP spid="18" grpId="0"/>
      <p:bldP spid="19" grpId="0"/>
      <p:bldP spid="20" grpId="0" animBg="1"/>
      <p:bldP spid="21" grpId="0"/>
      <p:bldP spid="22" grpId="0"/>
      <p:bldP spid="23" grpId="0"/>
      <p:bldP spid="25" grpId="0"/>
      <p:bldP spid="26" grpId="0"/>
      <p:bldP spid="27" grpId="0" animBg="1"/>
      <p:bldP spid="28" grpId="0"/>
      <p:bldP spid="29" grpId="0"/>
      <p:bldP spid="30" grpId="0"/>
      <p:bldP spid="32" grpId="0"/>
      <p:bldP spid="33" grpId="0"/>
      <p:bldP spid="34" grpId="0" animBg="1"/>
      <p:bldP spid="35" grpId="0"/>
      <p:bldP spid="36" grpId="0"/>
      <p:bldP spid="37" grpId="0"/>
      <p:bldP spid="39" grpId="0"/>
      <p:bldP spid="40" grpId="0"/>
      <p:bldP spid="41" grpId="0" animBg="1"/>
      <p:bldP spid="42" grpId="0"/>
      <p:bldP spid="43" grpId="0"/>
      <p:bldP spid="44" grpId="0"/>
      <p:bldP spid="45" grpId="0"/>
      <p:bldP spid="45" grpId="1"/>
      <p:bldP spid="45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476954" y="5822399"/>
            <a:ext cx="3847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小朋友一起來動動腦！</a:t>
            </a:r>
            <a:endParaRPr lang="zh-TW" altLang="en-US" sz="2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39552" y="548680"/>
            <a:ext cx="1368152" cy="57606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填填看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標題 1"/>
              <p:cNvSpPr txBox="1">
                <a:spLocks/>
              </p:cNvSpPr>
              <p:nvPr/>
            </p:nvSpPr>
            <p:spPr>
              <a:xfrm>
                <a:off x="395536" y="1628800"/>
                <a:ext cx="4248472" cy="576064"/>
              </a:xfrm>
              <a:prstGeom prst="rect">
                <a:avLst/>
              </a:prstGeom>
            </p:spPr>
            <p:txBody>
              <a:bodyPr vert="horz" anchor="b">
                <a:normAutofit fontScale="77500" lnSpcReduction="20000"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3000" b="0" kern="1200" cap="small" baseline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TW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(1)</a:t>
                </a:r>
                <a:r>
                  <a:rPr lang="zh-TW" alt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標楷體" panose="03000509000000000000" pitchFamily="65" charset="-120"/>
                          </a:rPr>
                          <m:t>5</m:t>
                        </m:r>
                      </m:num>
                      <m:den>
                        <m:r>
                          <a:rPr lang="en-US" altLang="zh-TW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標楷體" panose="03000509000000000000" pitchFamily="65" charset="-120"/>
                          </a:rPr>
                          <m:t>10</m:t>
                        </m:r>
                      </m:den>
                    </m:f>
                  </m:oMath>
                </a14:m>
                <a:r>
                  <a:rPr lang="zh-TW" alt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 用小數表示為</a:t>
                </a:r>
                <a:r>
                  <a:rPr lang="en-US" altLang="zh-TW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(      )</a:t>
                </a:r>
                <a:endParaRPr lang="zh-TW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8" name="標題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28800"/>
                <a:ext cx="4248472" cy="576064"/>
              </a:xfrm>
              <a:prstGeom prst="rect">
                <a:avLst/>
              </a:prstGeom>
              <a:blipFill rotWithShape="1">
                <a:blip r:embed="rId2"/>
                <a:stretch>
                  <a:fillRect l="-2152" b="-147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標題 1"/>
              <p:cNvSpPr txBox="1">
                <a:spLocks/>
              </p:cNvSpPr>
              <p:nvPr/>
            </p:nvSpPr>
            <p:spPr>
              <a:xfrm>
                <a:off x="395536" y="2420888"/>
                <a:ext cx="4248472" cy="576064"/>
              </a:xfrm>
              <a:prstGeom prst="rect">
                <a:avLst/>
              </a:prstGeom>
            </p:spPr>
            <p:txBody>
              <a:bodyPr vert="horz" anchor="b">
                <a:normAutofit fontScale="77500" lnSpcReduction="20000"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3000" b="0" kern="1200" cap="small" baseline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TW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(2)</a:t>
                </a:r>
                <a:r>
                  <a:rPr lang="zh-TW" alt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標楷體" panose="03000509000000000000" pitchFamily="65" charset="-120"/>
                          </a:rPr>
                          <m:t>9</m:t>
                        </m:r>
                      </m:num>
                      <m:den>
                        <m:r>
                          <a:rPr lang="en-US" altLang="zh-TW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標楷體" panose="03000509000000000000" pitchFamily="65" charset="-120"/>
                          </a:rPr>
                          <m:t>10</m:t>
                        </m:r>
                      </m:den>
                    </m:f>
                  </m:oMath>
                </a14:m>
                <a:r>
                  <a:rPr lang="zh-TW" alt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 用小數表示為</a:t>
                </a:r>
                <a:r>
                  <a:rPr lang="en-US" altLang="zh-TW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(      )</a:t>
                </a:r>
                <a:endParaRPr lang="zh-TW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9" name="標題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420888"/>
                <a:ext cx="4248472" cy="576064"/>
              </a:xfrm>
              <a:prstGeom prst="rect">
                <a:avLst/>
              </a:prstGeom>
              <a:blipFill rotWithShape="1">
                <a:blip r:embed="rId3"/>
                <a:stretch>
                  <a:fillRect l="-2152" b="-136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標題 1"/>
              <p:cNvSpPr txBox="1">
                <a:spLocks/>
              </p:cNvSpPr>
              <p:nvPr/>
            </p:nvSpPr>
            <p:spPr>
              <a:xfrm>
                <a:off x="400532" y="3137291"/>
                <a:ext cx="4248472" cy="576064"/>
              </a:xfrm>
              <a:prstGeom prst="rect">
                <a:avLst/>
              </a:prstGeom>
            </p:spPr>
            <p:txBody>
              <a:bodyPr vert="horz" anchor="b">
                <a:normAutofit fontScale="77500" lnSpcReduction="20000"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3000" b="0" kern="1200" cap="small" baseline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TW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(3)</a:t>
                </a:r>
                <a:r>
                  <a:rPr lang="zh-TW" alt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標楷體" panose="03000509000000000000" pitchFamily="65" charset="-12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標楷體" panose="03000509000000000000" pitchFamily="65" charset="-120"/>
                          </a:rPr>
                          <m:t>100</m:t>
                        </m:r>
                      </m:den>
                    </m:f>
                  </m:oMath>
                </a14:m>
                <a:r>
                  <a:rPr lang="zh-TW" alt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 用小數表示為</a:t>
                </a:r>
                <a:r>
                  <a:rPr lang="en-US" altLang="zh-TW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(      )</a:t>
                </a:r>
                <a:endParaRPr lang="zh-TW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10" name="標題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32" y="3137291"/>
                <a:ext cx="4248472" cy="576064"/>
              </a:xfrm>
              <a:prstGeom prst="rect">
                <a:avLst/>
              </a:prstGeom>
              <a:blipFill rotWithShape="1">
                <a:blip r:embed="rId4"/>
                <a:stretch>
                  <a:fillRect l="-2152" r="-1004" b="-148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標題 1"/>
              <p:cNvSpPr txBox="1">
                <a:spLocks/>
              </p:cNvSpPr>
              <p:nvPr/>
            </p:nvSpPr>
            <p:spPr>
              <a:xfrm>
                <a:off x="400532" y="3861048"/>
                <a:ext cx="4819540" cy="576064"/>
              </a:xfrm>
              <a:prstGeom prst="rect">
                <a:avLst/>
              </a:prstGeom>
            </p:spPr>
            <p:txBody>
              <a:bodyPr vert="horz" anchor="b">
                <a:normAutofit fontScale="77500" lnSpcReduction="20000"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3000" b="0" kern="1200" cap="small" baseline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TW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(4)</a:t>
                </a:r>
                <a:r>
                  <a:rPr lang="zh-TW" alt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標楷體" panose="03000509000000000000" pitchFamily="65" charset="-12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標楷體" panose="03000509000000000000" pitchFamily="65" charset="-120"/>
                          </a:rPr>
                          <m:t>1000</m:t>
                        </m:r>
                      </m:den>
                    </m:f>
                  </m:oMath>
                </a14:m>
                <a:r>
                  <a:rPr lang="zh-TW" alt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 用小數表示為</a:t>
                </a:r>
                <a:r>
                  <a:rPr lang="en-US" altLang="zh-TW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(      )</a:t>
                </a:r>
                <a:endParaRPr lang="zh-TW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11" name="標題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32" y="3861048"/>
                <a:ext cx="4819540" cy="576064"/>
              </a:xfrm>
              <a:prstGeom prst="rect">
                <a:avLst/>
              </a:prstGeom>
              <a:blipFill rotWithShape="1">
                <a:blip r:embed="rId5"/>
                <a:stretch>
                  <a:fillRect l="-1899" b="-147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標題 1"/>
              <p:cNvSpPr txBox="1">
                <a:spLocks/>
              </p:cNvSpPr>
              <p:nvPr/>
            </p:nvSpPr>
            <p:spPr>
              <a:xfrm>
                <a:off x="395536" y="4653136"/>
                <a:ext cx="4819540" cy="576064"/>
              </a:xfrm>
              <a:prstGeom prst="rect">
                <a:avLst/>
              </a:prstGeom>
            </p:spPr>
            <p:txBody>
              <a:bodyPr vert="horz" anchor="b">
                <a:normAutofit fontScale="77500" lnSpcReduction="20000"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3000" b="0" kern="1200" cap="small" baseline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TW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(5)</a:t>
                </a:r>
                <a:r>
                  <a:rPr lang="zh-TW" alt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標楷體" panose="03000509000000000000" pitchFamily="65" charset="-120"/>
                          </a:rPr>
                          <m:t>999</m:t>
                        </m:r>
                      </m:num>
                      <m:den>
                        <m:r>
                          <a:rPr lang="en-US" altLang="zh-TW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標楷體" panose="03000509000000000000" pitchFamily="65" charset="-120"/>
                          </a:rPr>
                          <m:t>1000</m:t>
                        </m:r>
                      </m:den>
                    </m:f>
                  </m:oMath>
                </a14:m>
                <a:r>
                  <a:rPr lang="zh-TW" alt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 用小數表示為</a:t>
                </a:r>
                <a:r>
                  <a:rPr lang="en-US" altLang="zh-TW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(      )</a:t>
                </a:r>
                <a:endParaRPr lang="zh-TW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12" name="標題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653136"/>
                <a:ext cx="4819540" cy="576064"/>
              </a:xfrm>
              <a:prstGeom prst="rect">
                <a:avLst/>
              </a:prstGeom>
              <a:blipFill rotWithShape="1">
                <a:blip r:embed="rId6"/>
                <a:stretch>
                  <a:fillRect l="-1899" b="-136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00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第一站 整裝待發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---</a:t>
            </a:r>
            <a:r>
              <a:rPr lang="zh-TW" altLang="en-US" sz="2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認識小數位值</a:t>
            </a:r>
            <a:endParaRPr lang="zh-TW" altLang="en-US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72" y="1739528"/>
            <a:ext cx="1128713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39528"/>
            <a:ext cx="1128713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93503"/>
            <a:ext cx="685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925" y="2037978"/>
            <a:ext cx="8858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2514228"/>
            <a:ext cx="8953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直線接點 52"/>
          <p:cNvCxnSpPr/>
          <p:nvPr/>
        </p:nvCxnSpPr>
        <p:spPr>
          <a:xfrm>
            <a:off x="4396219" y="2171576"/>
            <a:ext cx="623456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/>
          <p:nvPr/>
        </p:nvCxnSpPr>
        <p:spPr>
          <a:xfrm>
            <a:off x="5155622" y="2514228"/>
            <a:ext cx="623456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標題 1"/>
          <p:cNvSpPr txBox="1">
            <a:spLocks/>
          </p:cNvSpPr>
          <p:nvPr/>
        </p:nvSpPr>
        <p:spPr>
          <a:xfrm>
            <a:off x="467544" y="908720"/>
            <a:ext cx="7467600" cy="63408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TW" altLang="en-US" sz="2400" u="sng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小杰</a:t>
            </a:r>
            <a:r>
              <a:rPr lang="zh-TW" altLang="en-US" sz="24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準備了</a:t>
            </a:r>
            <a:r>
              <a:rPr lang="en-US" altLang="zh-TW" sz="24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5.51</a:t>
            </a:r>
            <a:r>
              <a:rPr lang="zh-TW" altLang="en-US" sz="24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塊的麵包，他們分別代表的意思為</a:t>
            </a:r>
            <a:r>
              <a:rPr lang="en-US" altLang="zh-TW" sz="24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2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9" name="標題 1"/>
          <p:cNvSpPr txBox="1">
            <a:spLocks/>
          </p:cNvSpPr>
          <p:nvPr/>
        </p:nvSpPr>
        <p:spPr>
          <a:xfrm>
            <a:off x="285597" y="3068960"/>
            <a:ext cx="2054155" cy="110911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zh-TW" sz="7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5.51</a:t>
            </a:r>
            <a:endParaRPr lang="zh-TW" altLang="en-US" sz="7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0" name="標題 1"/>
          <p:cNvSpPr txBox="1">
            <a:spLocks/>
          </p:cNvSpPr>
          <p:nvPr/>
        </p:nvSpPr>
        <p:spPr>
          <a:xfrm>
            <a:off x="277648" y="4293096"/>
            <a:ext cx="2054155" cy="110911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zh-TW" sz="7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5.51</a:t>
            </a:r>
            <a:endParaRPr lang="zh-TW" altLang="en-US" sz="7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1" name="標題 1"/>
          <p:cNvSpPr txBox="1">
            <a:spLocks/>
          </p:cNvSpPr>
          <p:nvPr/>
        </p:nvSpPr>
        <p:spPr>
          <a:xfrm>
            <a:off x="251520" y="5517232"/>
            <a:ext cx="2054155" cy="110911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zh-TW" sz="7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5.51</a:t>
            </a:r>
            <a:endParaRPr lang="zh-TW" altLang="en-US" sz="7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57605" y="3140968"/>
            <a:ext cx="469979" cy="957609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矩形 62"/>
          <p:cNvSpPr/>
          <p:nvPr/>
        </p:nvSpPr>
        <p:spPr>
          <a:xfrm>
            <a:off x="1278597" y="4322874"/>
            <a:ext cx="469979" cy="957609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/>
          <p:cNvSpPr/>
          <p:nvPr/>
        </p:nvSpPr>
        <p:spPr>
          <a:xfrm>
            <a:off x="1725757" y="5592986"/>
            <a:ext cx="469979" cy="957609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標題 1"/>
          <p:cNvSpPr txBox="1">
            <a:spLocks/>
          </p:cNvSpPr>
          <p:nvPr/>
        </p:nvSpPr>
        <p:spPr>
          <a:xfrm>
            <a:off x="2554685" y="3373567"/>
            <a:ext cx="1729283" cy="559489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6" name="標題 1"/>
          <p:cNvSpPr txBox="1">
            <a:spLocks/>
          </p:cNvSpPr>
          <p:nvPr/>
        </p:nvSpPr>
        <p:spPr>
          <a:xfrm>
            <a:off x="4282877" y="3373567"/>
            <a:ext cx="1729283" cy="559489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表示為 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7" name="標題 1"/>
          <p:cNvSpPr txBox="1">
            <a:spLocks/>
          </p:cNvSpPr>
          <p:nvPr/>
        </p:nvSpPr>
        <p:spPr>
          <a:xfrm>
            <a:off x="6012160" y="3373567"/>
            <a:ext cx="1256447" cy="559489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8" name="標題 1"/>
          <p:cNvSpPr txBox="1">
            <a:spLocks/>
          </p:cNvSpPr>
          <p:nvPr/>
        </p:nvSpPr>
        <p:spPr>
          <a:xfrm>
            <a:off x="2562788" y="4521933"/>
            <a:ext cx="1729283" cy="559489"/>
          </a:xfrm>
          <a:prstGeom prst="rect">
            <a:avLst/>
          </a:prstGeom>
        </p:spPr>
        <p:txBody>
          <a:bodyPr vert="horz" anchor="b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9" name="標題 1"/>
          <p:cNvSpPr txBox="1">
            <a:spLocks/>
          </p:cNvSpPr>
          <p:nvPr/>
        </p:nvSpPr>
        <p:spPr>
          <a:xfrm>
            <a:off x="4290980" y="4521933"/>
            <a:ext cx="1729283" cy="559489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表示為 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0" name="標題 1"/>
          <p:cNvSpPr txBox="1">
            <a:spLocks/>
          </p:cNvSpPr>
          <p:nvPr/>
        </p:nvSpPr>
        <p:spPr>
          <a:xfrm>
            <a:off x="6020263" y="4521933"/>
            <a:ext cx="1256447" cy="559489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1" name="標題 1"/>
          <p:cNvSpPr txBox="1">
            <a:spLocks/>
          </p:cNvSpPr>
          <p:nvPr/>
        </p:nvSpPr>
        <p:spPr>
          <a:xfrm>
            <a:off x="2563879" y="5792046"/>
            <a:ext cx="1729283" cy="559489"/>
          </a:xfrm>
          <a:prstGeom prst="rect">
            <a:avLst/>
          </a:prstGeom>
        </p:spPr>
        <p:txBody>
          <a:bodyPr vert="horz" anchor="b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2" name="標題 1"/>
          <p:cNvSpPr txBox="1">
            <a:spLocks/>
          </p:cNvSpPr>
          <p:nvPr/>
        </p:nvSpPr>
        <p:spPr>
          <a:xfrm>
            <a:off x="4292071" y="5792046"/>
            <a:ext cx="1729283" cy="559489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表示為 </a:t>
            </a: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3" name="標題 1"/>
          <p:cNvSpPr txBox="1">
            <a:spLocks/>
          </p:cNvSpPr>
          <p:nvPr/>
        </p:nvSpPr>
        <p:spPr>
          <a:xfrm>
            <a:off x="5867201" y="5804100"/>
            <a:ext cx="1913790" cy="559489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4" name="標題 1"/>
          <p:cNvSpPr txBox="1">
            <a:spLocks/>
          </p:cNvSpPr>
          <p:nvPr/>
        </p:nvSpPr>
        <p:spPr>
          <a:xfrm>
            <a:off x="3059832" y="3422891"/>
            <a:ext cx="1256447" cy="559489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TW" altLang="en-US" sz="40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個位</a:t>
            </a:r>
            <a:endParaRPr lang="zh-TW" altLang="en-US" sz="4000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5" name="標題 1"/>
          <p:cNvSpPr txBox="1">
            <a:spLocks/>
          </p:cNvSpPr>
          <p:nvPr/>
        </p:nvSpPr>
        <p:spPr>
          <a:xfrm>
            <a:off x="3093741" y="4521933"/>
            <a:ext cx="1256447" cy="559489"/>
          </a:xfrm>
          <a:prstGeom prst="rect">
            <a:avLst/>
          </a:prstGeom>
        </p:spPr>
        <p:txBody>
          <a:bodyPr vert="horz" anchor="b">
            <a:normAutofit fontScale="4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TW" altLang="en-US" sz="40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十分位數</a:t>
            </a:r>
            <a:endParaRPr lang="zh-TW" altLang="en-US" sz="4000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6" name="標題 1"/>
          <p:cNvSpPr txBox="1">
            <a:spLocks/>
          </p:cNvSpPr>
          <p:nvPr/>
        </p:nvSpPr>
        <p:spPr>
          <a:xfrm>
            <a:off x="3059832" y="5792046"/>
            <a:ext cx="1256447" cy="559489"/>
          </a:xfrm>
          <a:prstGeom prst="rect">
            <a:avLst/>
          </a:prstGeom>
        </p:spPr>
        <p:txBody>
          <a:bodyPr vert="horz" anchor="b">
            <a:normAutofit fontScale="4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TW" altLang="en-US" sz="40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百分位數</a:t>
            </a:r>
            <a:endParaRPr lang="zh-TW" altLang="en-US" sz="4000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7" name="標題 1"/>
          <p:cNvSpPr txBox="1">
            <a:spLocks/>
          </p:cNvSpPr>
          <p:nvPr/>
        </p:nvSpPr>
        <p:spPr>
          <a:xfrm>
            <a:off x="6320041" y="3445575"/>
            <a:ext cx="628223" cy="559489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TW" altLang="en-US" sz="4000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8" name="標題 1"/>
          <p:cNvSpPr txBox="1">
            <a:spLocks/>
          </p:cNvSpPr>
          <p:nvPr/>
        </p:nvSpPr>
        <p:spPr>
          <a:xfrm>
            <a:off x="6195873" y="4567910"/>
            <a:ext cx="1256447" cy="559489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zh-TW" sz="40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0.1</a:t>
            </a:r>
            <a:endParaRPr lang="zh-TW" altLang="en-US" sz="4000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9" name="標題 1"/>
          <p:cNvSpPr txBox="1">
            <a:spLocks/>
          </p:cNvSpPr>
          <p:nvPr/>
        </p:nvSpPr>
        <p:spPr>
          <a:xfrm>
            <a:off x="6123865" y="5821839"/>
            <a:ext cx="1256447" cy="559489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zh-TW" sz="40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0.01</a:t>
            </a:r>
            <a:endParaRPr lang="zh-TW" altLang="en-US" sz="4000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86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3" grpId="0" animBg="1"/>
      <p:bldP spid="64" grpId="0" animBg="1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476954" y="5822399"/>
            <a:ext cx="3847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小朋友一起來動動腦！</a:t>
            </a:r>
            <a:endParaRPr lang="zh-TW" altLang="en-US" sz="2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539552" y="548680"/>
            <a:ext cx="1368152" cy="57606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填填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3528" y="1844824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0.1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0.01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0.001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合起來是多少？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5076" y="3997048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0.01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0.001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合起來是多少？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243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188640"/>
            <a:ext cx="8460431" cy="634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橢圓 5"/>
          <p:cNvSpPr/>
          <p:nvPr/>
        </p:nvSpPr>
        <p:spPr>
          <a:xfrm>
            <a:off x="611560" y="1628800"/>
            <a:ext cx="3384376" cy="576064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寶藏在哪裡</a:t>
            </a:r>
            <a:r>
              <a:rPr lang="en-US" altLang="zh-TW" sz="28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</p:txBody>
      </p:sp>
      <p:sp>
        <p:nvSpPr>
          <p:cNvPr id="7" name="橢圓 6"/>
          <p:cNvSpPr/>
          <p:nvPr/>
        </p:nvSpPr>
        <p:spPr>
          <a:xfrm>
            <a:off x="573552" y="4869160"/>
            <a:ext cx="2376264" cy="576064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我是航海王</a:t>
            </a:r>
            <a:endParaRPr lang="zh-TW" altLang="en-US" sz="20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4788024" y="5661248"/>
            <a:ext cx="2520280" cy="57606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貨物買賣</a:t>
            </a:r>
            <a:endParaRPr lang="zh-TW" altLang="en-US" sz="28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5580112" y="3310329"/>
            <a:ext cx="2376264" cy="576064"/>
          </a:xfrm>
          <a:prstGeom prst="ellips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整裝待發</a:t>
            </a:r>
          </a:p>
        </p:txBody>
      </p:sp>
      <p:cxnSp>
        <p:nvCxnSpPr>
          <p:cNvPr id="3" name="弧形接點 2"/>
          <p:cNvCxnSpPr>
            <a:stCxn id="10" idx="4"/>
            <a:endCxn id="8" idx="0"/>
          </p:cNvCxnSpPr>
          <p:nvPr/>
        </p:nvCxnSpPr>
        <p:spPr>
          <a:xfrm rot="5400000">
            <a:off x="5520777" y="4413780"/>
            <a:ext cx="1774855" cy="720080"/>
          </a:xfrm>
          <a:prstGeom prst="curvedConnector3">
            <a:avLst/>
          </a:prstGeom>
          <a:ln w="381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弧形接點 11"/>
          <p:cNvCxnSpPr>
            <a:stCxn id="8" idx="2"/>
            <a:endCxn id="7" idx="4"/>
          </p:cNvCxnSpPr>
          <p:nvPr/>
        </p:nvCxnSpPr>
        <p:spPr>
          <a:xfrm rot="10800000">
            <a:off x="1761684" y="5445224"/>
            <a:ext cx="3026340" cy="504056"/>
          </a:xfrm>
          <a:prstGeom prst="curvedConnector2">
            <a:avLst/>
          </a:prstGeom>
          <a:ln w="381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弧形接點 13"/>
          <p:cNvCxnSpPr>
            <a:stCxn id="6" idx="4"/>
            <a:endCxn id="7" idx="0"/>
          </p:cNvCxnSpPr>
          <p:nvPr/>
        </p:nvCxnSpPr>
        <p:spPr>
          <a:xfrm rot="5400000">
            <a:off x="700568" y="3265980"/>
            <a:ext cx="2664296" cy="542064"/>
          </a:xfrm>
          <a:prstGeom prst="curvedConnector3">
            <a:avLst/>
          </a:prstGeom>
          <a:ln w="381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50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529</TotalTime>
  <Words>1043</Words>
  <Application>Microsoft Office PowerPoint</Application>
  <PresentationFormat>如螢幕大小 (4:3)</PresentationFormat>
  <Paragraphs>220</Paragraphs>
  <Slides>23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壁窗</vt:lpstr>
      <vt:lpstr>PowerPoint 簡報</vt:lpstr>
      <vt:lpstr>小杰…在海邊撿到一個瓶中信…</vt:lpstr>
      <vt:lpstr>PowerPoint 簡報</vt:lpstr>
      <vt:lpstr>PowerPoint 簡報</vt:lpstr>
      <vt:lpstr>第一站 整裝待發---認識小數</vt:lpstr>
      <vt:lpstr>PowerPoint 簡報</vt:lpstr>
      <vt:lpstr>第一站 整裝待發---認識小數位值</vt:lpstr>
      <vt:lpstr>PowerPoint 簡報</vt:lpstr>
      <vt:lpstr>PowerPoint 簡報</vt:lpstr>
      <vt:lpstr>PowerPoint 簡報</vt:lpstr>
      <vt:lpstr>第二站 貨物買賣---小數的加減</vt:lpstr>
      <vt:lpstr>第二站 貨物買賣---小數的加減</vt:lpstr>
      <vt:lpstr>PowerPoint 簡報</vt:lpstr>
      <vt:lpstr>PowerPoint 簡報</vt:lpstr>
      <vt:lpstr>PowerPoint 簡報</vt:lpstr>
      <vt:lpstr>第三站 我是航海王-小數的乘法</vt:lpstr>
      <vt:lpstr>第三站 我是航海王-小數的乘法</vt:lpstr>
      <vt:lpstr>PowerPoint 簡報</vt:lpstr>
      <vt:lpstr>PowerPoint 簡報</vt:lpstr>
      <vt:lpstr>PowerPoint 簡報</vt:lpstr>
      <vt:lpstr>第四站 寶藏在哪裡?---小數的除法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整數</dc:title>
  <dc:creator>user</dc:creator>
  <cp:lastModifiedBy>user</cp:lastModifiedBy>
  <cp:revision>107</cp:revision>
  <dcterms:created xsi:type="dcterms:W3CDTF">2015-07-09T14:58:05Z</dcterms:created>
  <dcterms:modified xsi:type="dcterms:W3CDTF">2015-09-20T15:35:26Z</dcterms:modified>
</cp:coreProperties>
</file>